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8" r:id="rId5"/>
    <p:sldId id="263" r:id="rId6"/>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3D41EFF-B282-406C-B320-329AD3A26EDC}"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352957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D41EFF-B282-406C-B320-329AD3A26EDC}"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378344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D41EFF-B282-406C-B320-329AD3A26EDC}"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55417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D41EFF-B282-406C-B320-329AD3A26EDC}"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1733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3D41EFF-B282-406C-B320-329AD3A26EDC}" type="datetimeFigureOut">
              <a:rPr lang="fr-FR" smtClean="0"/>
              <a:t>13/03/2019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67183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3D41EFF-B282-406C-B320-329AD3A26EDC}"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343700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3D41EFF-B282-406C-B320-329AD3A26EDC}" type="datetimeFigureOut">
              <a:rPr lang="fr-FR" smtClean="0"/>
              <a:t>13/03/2019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110014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3D41EFF-B282-406C-B320-329AD3A26EDC}" type="datetimeFigureOut">
              <a:rPr lang="fr-FR" smtClean="0"/>
              <a:t>13/03/2019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308019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D41EFF-B282-406C-B320-329AD3A26EDC}" type="datetimeFigureOut">
              <a:rPr lang="fr-FR" smtClean="0"/>
              <a:t>13/03/2019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361511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D41EFF-B282-406C-B320-329AD3A26EDC}"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21661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D41EFF-B282-406C-B320-329AD3A26EDC}" type="datetimeFigureOut">
              <a:rPr lang="fr-FR" smtClean="0"/>
              <a:t>13/03/2019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117D5A-185A-4306-A62B-2495C7556008}" type="slidenum">
              <a:rPr lang="fr-FR" smtClean="0"/>
              <a:t>‹N°›</a:t>
            </a:fld>
            <a:endParaRPr lang="fr-FR"/>
          </a:p>
        </p:txBody>
      </p:sp>
    </p:spTree>
    <p:extLst>
      <p:ext uri="{BB962C8B-B14F-4D97-AF65-F5344CB8AC3E}">
        <p14:creationId xmlns:p14="http://schemas.microsoft.com/office/powerpoint/2010/main" val="161435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41EFF-B282-406C-B320-329AD3A26EDC}" type="datetimeFigureOut">
              <a:rPr lang="fr-FR" smtClean="0"/>
              <a:t>13/03/2019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17D5A-185A-4306-A62B-2495C7556008}" type="slidenum">
              <a:rPr lang="fr-FR" smtClean="0"/>
              <a:t>‹N°›</a:t>
            </a:fld>
            <a:endParaRPr lang="fr-FR"/>
          </a:p>
        </p:txBody>
      </p:sp>
    </p:spTree>
    <p:extLst>
      <p:ext uri="{BB962C8B-B14F-4D97-AF65-F5344CB8AC3E}">
        <p14:creationId xmlns:p14="http://schemas.microsoft.com/office/powerpoint/2010/main" val="186187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16"/>
          <p:cNvSpPr txBox="1">
            <a:spLocks noChangeArrowheads="1"/>
          </p:cNvSpPr>
          <p:nvPr/>
        </p:nvSpPr>
        <p:spPr bwMode="auto">
          <a:xfrm>
            <a:off x="155574" y="888618"/>
            <a:ext cx="8880921" cy="383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fontAlgn="base">
              <a:lnSpc>
                <a:spcPts val="3800"/>
              </a:lnSpc>
            </a:pPr>
            <a:r>
              <a:rPr lang="fr-FR" sz="3600" b="1" dirty="0">
                <a:solidFill>
                  <a:srgbClr val="002060"/>
                </a:solidFill>
                <a:latin typeface="Arial" panose="020B0604020202020204" pitchFamily="34" charset="0"/>
                <a:cs typeface="Arial" panose="020B0604020202020204" pitchFamily="34" charset="0"/>
              </a:rPr>
              <a:t>Assemblée Générale du FIMMEF</a:t>
            </a:r>
          </a:p>
          <a:p>
            <a:pPr algn="ctr" fontAlgn="base">
              <a:lnSpc>
                <a:spcPts val="3800"/>
              </a:lnSpc>
            </a:pPr>
            <a:r>
              <a:rPr lang="fr-FR" sz="3600" b="1" dirty="0">
                <a:solidFill>
                  <a:srgbClr val="002060"/>
                </a:solidFill>
                <a:latin typeface="Arial" panose="020B0604020202020204" pitchFamily="34" charset="0"/>
                <a:cs typeface="Arial" panose="020B0604020202020204" pitchFamily="34" charset="0"/>
              </a:rPr>
              <a:t> </a:t>
            </a:r>
            <a:endParaRPr lang="fr-FR" sz="3200" b="1" dirty="0">
              <a:solidFill>
                <a:srgbClr val="002060"/>
              </a:solidFill>
              <a:latin typeface="Arial" panose="020B0604020202020204" pitchFamily="34" charset="0"/>
              <a:cs typeface="Arial" panose="020B0604020202020204" pitchFamily="34" charset="0"/>
            </a:endParaRPr>
          </a:p>
          <a:p>
            <a:pPr algn="ctr" fontAlgn="base">
              <a:lnSpc>
                <a:spcPts val="3800"/>
              </a:lnSpc>
            </a:pPr>
            <a:r>
              <a:rPr lang="fr-FR" sz="3200" b="1" dirty="0">
                <a:solidFill>
                  <a:srgbClr val="C00000"/>
                </a:solidFill>
                <a:latin typeface="Arial" panose="020B0604020202020204" pitchFamily="34" charset="0"/>
                <a:cs typeface="Arial" panose="020B0604020202020204" pitchFamily="34" charset="0"/>
              </a:rPr>
              <a:t>les 3 et 4 Juillet 2019</a:t>
            </a:r>
          </a:p>
          <a:p>
            <a:pPr fontAlgn="base">
              <a:lnSpc>
                <a:spcPts val="3800"/>
              </a:lnSpc>
            </a:pPr>
            <a:endParaRPr lang="fr-FR" sz="3200" b="1" dirty="0">
              <a:solidFill>
                <a:srgbClr val="C00000"/>
              </a:solidFill>
              <a:latin typeface="Arial" panose="020B0604020202020204" pitchFamily="34" charset="0"/>
              <a:cs typeface="Arial" panose="020B0604020202020204" pitchFamily="34" charset="0"/>
            </a:endParaRPr>
          </a:p>
          <a:p>
            <a:pPr marL="457200" indent="-457200" fontAlgn="base">
              <a:lnSpc>
                <a:spcPts val="3800"/>
              </a:lnSpc>
              <a:buFontTx/>
              <a:buChar char="-"/>
            </a:pPr>
            <a:r>
              <a:rPr lang="fr-FR" sz="2400" b="1" dirty="0">
                <a:solidFill>
                  <a:srgbClr val="002060"/>
                </a:solidFill>
                <a:latin typeface="Arial" panose="020B0604020202020204" pitchFamily="34" charset="0"/>
                <a:cs typeface="Arial" panose="020B0604020202020204" pitchFamily="34" charset="0"/>
              </a:rPr>
              <a:t>3 juillet : </a:t>
            </a:r>
            <a:r>
              <a:rPr lang="fr-FR" sz="2400" dirty="0">
                <a:solidFill>
                  <a:srgbClr val="002060"/>
                </a:solidFill>
                <a:latin typeface="Arial" panose="020B0604020202020204" pitchFamily="34" charset="0"/>
                <a:cs typeface="Arial" panose="020B0604020202020204" pitchFamily="34" charset="0"/>
              </a:rPr>
              <a:t>Assemblée Générale du FIMMEF à LA BAULE</a:t>
            </a:r>
          </a:p>
          <a:p>
            <a:pPr marL="457200" indent="-457200" fontAlgn="base">
              <a:lnSpc>
                <a:spcPts val="3800"/>
              </a:lnSpc>
              <a:buFontTx/>
              <a:buChar char="-"/>
            </a:pPr>
            <a:r>
              <a:rPr lang="fr-FR" sz="2400" b="1" dirty="0">
                <a:solidFill>
                  <a:srgbClr val="002060"/>
                </a:solidFill>
                <a:latin typeface="Arial" panose="020B0604020202020204" pitchFamily="34" charset="0"/>
                <a:cs typeface="Arial" panose="020B0604020202020204" pitchFamily="34" charset="0"/>
              </a:rPr>
              <a:t>4 juillet : </a:t>
            </a:r>
            <a:r>
              <a:rPr lang="fr-FR" sz="2400" dirty="0">
                <a:solidFill>
                  <a:srgbClr val="002060"/>
                </a:solidFill>
                <a:latin typeface="Arial" panose="020B0604020202020204" pitchFamily="34" charset="0"/>
                <a:cs typeface="Arial" panose="020B0604020202020204" pitchFamily="34" charset="0"/>
              </a:rPr>
              <a:t>Visite des Chantiers Navals de l’Atlantique, déjeuner puis visite du site d’AIRBUS à SAINT-NAZAIRE</a:t>
            </a:r>
          </a:p>
          <a:p>
            <a:pPr fontAlgn="base">
              <a:lnSpc>
                <a:spcPts val="3800"/>
              </a:lnSpc>
            </a:pPr>
            <a:endParaRPr lang="en-US" sz="1200" b="1" dirty="0">
              <a:solidFill>
                <a:srgbClr val="C00000"/>
              </a:solidFill>
              <a:latin typeface="Arial Black" panose="020B0A04020102020204" pitchFamily="34" charset="0"/>
            </a:endParaRPr>
          </a:p>
          <a:p>
            <a:pPr fontAlgn="base">
              <a:lnSpc>
                <a:spcPts val="3800"/>
              </a:lnSpc>
            </a:pPr>
            <a:endParaRPr lang="fr-FR" sz="800" dirty="0">
              <a:effectLst/>
              <a:latin typeface="Times New Roman"/>
              <a:ea typeface="PMingLiU"/>
            </a:endParaRPr>
          </a:p>
          <a:p>
            <a:pPr fontAlgn="base">
              <a:lnSpc>
                <a:spcPts val="3800"/>
              </a:lnSpc>
              <a:spcAft>
                <a:spcPts val="0"/>
              </a:spcAft>
            </a:pPr>
            <a:endParaRPr lang="fr-FR" sz="1100" dirty="0">
              <a:effectLst/>
              <a:latin typeface="Times New Roman"/>
              <a:ea typeface="PMingLiU"/>
            </a:endParaRPr>
          </a:p>
        </p:txBody>
      </p:sp>
      <p:pic>
        <p:nvPicPr>
          <p:cNvPr id="9" name="Image 8" descr="C:\Users\clarroque\Dropbox\1 - PARTAGE\LOGOS partage\Nouveaux logos JPG et EPS\FIM métaux en feuilles-O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656184" cy="664210"/>
          </a:xfrm>
          <a:prstGeom prst="rect">
            <a:avLst/>
          </a:prstGeom>
          <a:noFill/>
          <a:ln>
            <a:noFill/>
          </a:ln>
        </p:spPr>
      </p:pic>
      <p:sp>
        <p:nvSpPr>
          <p:cNvPr id="15" name="AutoShape 2" descr="Résultat de recherche d'images pour &quot;drapeau actuel maroc&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AutoShape 4" descr="Résultat de recherche d'images pour &quot;drapeau actuel maroc&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a:extLst>
              <a:ext uri="{FF2B5EF4-FFF2-40B4-BE49-F238E27FC236}">
                <a16:creationId xmlns:a16="http://schemas.microsoft.com/office/drawing/2014/main" id="{C054173E-A691-4857-8B07-0399DE3BC780}"/>
              </a:ext>
            </a:extLst>
          </p:cNvPr>
          <p:cNvPicPr>
            <a:picLocks noChangeAspect="1"/>
          </p:cNvPicPr>
          <p:nvPr/>
        </p:nvPicPr>
        <p:blipFill>
          <a:blip r:embed="rId3"/>
          <a:stretch>
            <a:fillRect/>
          </a:stretch>
        </p:blipFill>
        <p:spPr>
          <a:xfrm>
            <a:off x="107504" y="4683933"/>
            <a:ext cx="2871465" cy="1985426"/>
          </a:xfrm>
          <a:prstGeom prst="rect">
            <a:avLst/>
          </a:prstGeom>
          <a:ln>
            <a:solidFill>
              <a:srgbClr val="FF0000"/>
            </a:solidFill>
          </a:ln>
        </p:spPr>
      </p:pic>
      <p:pic>
        <p:nvPicPr>
          <p:cNvPr id="11" name="Picture 14" descr="RÃ©sultat de recherche d'images pour &quot;airbus saint nazaire&quot;">
            <a:extLst>
              <a:ext uri="{FF2B5EF4-FFF2-40B4-BE49-F238E27FC236}">
                <a16:creationId xmlns:a16="http://schemas.microsoft.com/office/drawing/2014/main" id="{B476367C-84CA-4175-B846-11735B587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831" y="4683932"/>
            <a:ext cx="3039361" cy="1985427"/>
          </a:xfrm>
          <a:prstGeom prst="rect">
            <a:avLst/>
          </a:prstGeom>
          <a:ln>
            <a:solidFill>
              <a:srgbClr val="FF0000"/>
            </a:solidFill>
          </a:ln>
          <a:extLst>
            <a:ext uri="{909E8E84-426E-40DD-AFC4-6F175D3DCCD1}">
              <a14:hiddenFill xmlns:a14="http://schemas.microsoft.com/office/drawing/2010/main">
                <a:solidFill>
                  <a:srgbClr val="FFFFFF"/>
                </a:solidFill>
              </a14:hiddenFill>
            </a:ext>
          </a:extLst>
        </p:spPr>
      </p:pic>
      <p:pic>
        <p:nvPicPr>
          <p:cNvPr id="2050" name="Picture 2" descr="https://www.justacote.com/photos_entreprises/hotel-restaurant-mercure-majestic-la-baule-1347262468.jpg">
            <a:extLst>
              <a:ext uri="{FF2B5EF4-FFF2-40B4-BE49-F238E27FC236}">
                <a16:creationId xmlns:a16="http://schemas.microsoft.com/office/drawing/2014/main" id="{8BBA31BB-262D-4459-8EB8-322122F079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313"/>
          <a:stretch/>
        </p:blipFill>
        <p:spPr bwMode="auto">
          <a:xfrm>
            <a:off x="6576782" y="4683932"/>
            <a:ext cx="2459714" cy="1985427"/>
          </a:xfrm>
          <a:prstGeom prst="rect">
            <a:avLst/>
          </a:prstGeom>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8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26729" cy="6866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271" y="1052736"/>
            <a:ext cx="8986475" cy="5663089"/>
          </a:xfrm>
          <a:prstGeom prst="rect">
            <a:avLst/>
          </a:prstGeom>
          <a:noFill/>
        </p:spPr>
        <p:txBody>
          <a:bodyPr wrap="square" rtlCol="0">
            <a:spAutoFit/>
          </a:bodyPr>
          <a:lstStyle/>
          <a:p>
            <a:r>
              <a:rPr lang="fr-FR" b="1" dirty="0">
                <a:solidFill>
                  <a:srgbClr val="C00000"/>
                </a:solidFill>
              </a:rPr>
              <a:t>Mercredi 3 Juillet 2019</a:t>
            </a:r>
          </a:p>
          <a:p>
            <a:endParaRPr lang="fr-FR" sz="1400" b="1" dirty="0">
              <a:latin typeface="Arial" pitchFamily="34" charset="0"/>
              <a:ea typeface="Verdana" pitchFamily="34" charset="0"/>
              <a:cs typeface="Arial" pitchFamily="34" charset="0"/>
            </a:endParaRPr>
          </a:p>
          <a:p>
            <a:r>
              <a:rPr lang="fr-FR" sz="1400" b="1" dirty="0">
                <a:solidFill>
                  <a:srgbClr val="C00000"/>
                </a:solidFill>
                <a:latin typeface="Arial" panose="020B0604020202020204" pitchFamily="34" charset="0"/>
                <a:cs typeface="Arial" panose="020B0604020202020204" pitchFamily="34" charset="0"/>
              </a:rPr>
              <a:t>16h30</a:t>
            </a:r>
            <a:r>
              <a:rPr lang="fr-FR" sz="1400" b="1" dirty="0">
                <a:latin typeface="Arial" panose="020B0604020202020204" pitchFamily="34" charset="0"/>
                <a:ea typeface="Verdana" pitchFamily="34" charset="0"/>
                <a:cs typeface="Arial" pitchFamily="34" charset="0"/>
              </a:rPr>
              <a:t> : </a:t>
            </a:r>
            <a:r>
              <a:rPr lang="fr-FR" sz="1400" b="1" dirty="0">
                <a:solidFill>
                  <a:srgbClr val="002060"/>
                </a:solidFill>
                <a:latin typeface="Arial" panose="020B0604020202020204" pitchFamily="34" charset="0"/>
                <a:ea typeface="Verdana" pitchFamily="34" charset="0"/>
                <a:cs typeface="Arial" pitchFamily="34" charset="0"/>
              </a:rPr>
              <a:t>ASSEMBLEE GENERALE du FIMMEF </a:t>
            </a:r>
          </a:p>
          <a:p>
            <a:r>
              <a:rPr lang="fr-FR" sz="1400" b="1" dirty="0">
                <a:solidFill>
                  <a:srgbClr val="002060"/>
                </a:solidFill>
                <a:latin typeface="Arial" panose="020B0604020202020204" pitchFamily="34" charset="0"/>
                <a:cs typeface="Arial" panose="020B0604020202020204" pitchFamily="34" charset="0"/>
              </a:rPr>
              <a:t>À l’HÔTEL MERCURE LA BAULE MAJESTIC </a:t>
            </a:r>
          </a:p>
          <a:p>
            <a:r>
              <a:rPr lang="fr-FR" sz="1400" dirty="0">
                <a:solidFill>
                  <a:srgbClr val="002060"/>
                </a:solidFill>
                <a:latin typeface="Arial" panose="020B0604020202020204" pitchFamily="34" charset="0"/>
                <a:cs typeface="Arial" panose="020B0604020202020204" pitchFamily="34" charset="0"/>
              </a:rPr>
              <a:t>2, Avenue de la Noue  44500 LA BAULE - Tél : 02 40 60 24 86</a:t>
            </a:r>
          </a:p>
          <a:p>
            <a:endParaRPr lang="fr-FR" sz="1400" b="1" dirty="0"/>
          </a:p>
          <a:p>
            <a:r>
              <a:rPr lang="fr-FR" sz="1400" b="1" dirty="0">
                <a:solidFill>
                  <a:srgbClr val="C00000"/>
                </a:solidFill>
                <a:latin typeface="Arial" panose="020B0604020202020204" pitchFamily="34" charset="0"/>
                <a:cs typeface="Arial" panose="020B0604020202020204" pitchFamily="34" charset="0"/>
              </a:rPr>
              <a:t>19h30 </a:t>
            </a:r>
            <a:r>
              <a:rPr lang="fr-FR" sz="1400" b="1" dirty="0">
                <a:solidFill>
                  <a:srgbClr val="002060"/>
                </a:solidFill>
              </a:rPr>
              <a:t>: </a:t>
            </a:r>
            <a:r>
              <a:rPr lang="fr-FR" sz="1400" b="1" dirty="0">
                <a:solidFill>
                  <a:srgbClr val="002060"/>
                </a:solidFill>
                <a:latin typeface="Arial" pitchFamily="34" charset="0"/>
                <a:ea typeface="Verdana" pitchFamily="34" charset="0"/>
                <a:cs typeface="Arial" pitchFamily="34" charset="0"/>
              </a:rPr>
              <a:t>APERITIF ET DINER A L’HOTEL MERCURE</a:t>
            </a:r>
          </a:p>
          <a:p>
            <a:endParaRPr lang="fr-FR" sz="2400" b="1" dirty="0">
              <a:latin typeface="Arial" pitchFamily="34" charset="0"/>
              <a:ea typeface="Verdana" pitchFamily="34" charset="0"/>
              <a:cs typeface="Arial" pitchFamily="34" charset="0"/>
            </a:endParaRPr>
          </a:p>
          <a:p>
            <a:r>
              <a:rPr lang="fr-FR" b="1" dirty="0">
                <a:solidFill>
                  <a:srgbClr val="C00000"/>
                </a:solidFill>
              </a:rPr>
              <a:t>Jeudi 4 Juillet 2019 </a:t>
            </a:r>
          </a:p>
          <a:p>
            <a:endParaRPr lang="fr-FR" sz="1400" b="1" dirty="0">
              <a:solidFill>
                <a:srgbClr val="C00000"/>
              </a:solidFill>
            </a:endParaRPr>
          </a:p>
          <a:p>
            <a:r>
              <a:rPr lang="fr-FR" sz="1400" b="1" dirty="0">
                <a:solidFill>
                  <a:srgbClr val="C00000"/>
                </a:solidFill>
                <a:latin typeface="Arial" panose="020B0604020202020204" pitchFamily="34" charset="0"/>
                <a:cs typeface="Arial" panose="020B0604020202020204" pitchFamily="34" charset="0"/>
              </a:rPr>
              <a:t>11h00 à 13h00 </a:t>
            </a:r>
            <a:r>
              <a:rPr lang="fr-FR" sz="1400" b="1" dirty="0">
                <a:latin typeface="Arial" pitchFamily="34" charset="0"/>
                <a:ea typeface="Verdana" pitchFamily="34" charset="0"/>
                <a:cs typeface="Arial" pitchFamily="34" charset="0"/>
              </a:rPr>
              <a:t>: </a:t>
            </a:r>
            <a:r>
              <a:rPr lang="fr-FR" sz="1400" b="1" dirty="0">
                <a:solidFill>
                  <a:srgbClr val="002060"/>
                </a:solidFill>
                <a:latin typeface="Arial" pitchFamily="34" charset="0"/>
                <a:ea typeface="Verdana" pitchFamily="34" charset="0"/>
                <a:cs typeface="Arial" pitchFamily="34" charset="0"/>
              </a:rPr>
              <a:t>Visite des Chantiers Navals de l’Atlantique</a:t>
            </a:r>
          </a:p>
          <a:p>
            <a:pPr lvl="0" algn="just" eaLnBrk="0" fontAlgn="base" hangingPunct="0">
              <a:spcBef>
                <a:spcPct val="0"/>
              </a:spcBef>
              <a:spcAft>
                <a:spcPct val="0"/>
              </a:spcAft>
              <a:tabLst>
                <a:tab pos="9464675" algn="l"/>
              </a:tabLst>
            </a:pPr>
            <a:r>
              <a:rPr lang="fr-FR" sz="1200" dirty="0">
                <a:solidFill>
                  <a:srgbClr val="002060"/>
                </a:solidFill>
                <a:latin typeface="Arial" panose="020B0604020202020204" pitchFamily="34" charset="0"/>
                <a:cs typeface="Arial" panose="020B0604020202020204" pitchFamily="34" charset="0"/>
              </a:rPr>
              <a:t>Normandie, France, Queen Mary 2, Harmony of the </a:t>
            </a:r>
            <a:r>
              <a:rPr lang="fr-FR" sz="1200" dirty="0" err="1">
                <a:solidFill>
                  <a:srgbClr val="002060"/>
                </a:solidFill>
                <a:latin typeface="Arial" panose="020B0604020202020204" pitchFamily="34" charset="0"/>
                <a:cs typeface="Arial" panose="020B0604020202020204" pitchFamily="34" charset="0"/>
              </a:rPr>
              <a:t>Seas</a:t>
            </a:r>
            <a:r>
              <a:rPr lang="fr-FR" sz="1200" dirty="0">
                <a:solidFill>
                  <a:srgbClr val="002060"/>
                </a:solidFill>
                <a:latin typeface="Arial" panose="020B0604020202020204" pitchFamily="34" charset="0"/>
                <a:cs typeface="Arial" panose="020B0604020202020204" pitchFamily="34" charset="0"/>
              </a:rPr>
              <a:t>… autant de paquebots de légende construits à Saint-Nazaire. La visite des Chantiers navals vous plonge au cœur de cette aventure industrielle exceptionnelle. Vous sillonnez les rues de cette « ville dans la ville », vous découvrez les ateliers et cales d’assemblage, le puissant portique d’Europe, de l’arrivée des tôles à la construction du navire …... Le site s’étend sur plus de 100 hectares, et ses équipements sont parmi les plus innovants et plus grands au monde. La diversification de l’entreprise dans le secteur des EMR (Energies marines renouvelables) se traduit également par des installations, voire des réalisations, gigantesques. </a:t>
            </a:r>
          </a:p>
          <a:p>
            <a:pPr lvl="0" eaLnBrk="0" fontAlgn="base" hangingPunct="0">
              <a:spcBef>
                <a:spcPct val="0"/>
              </a:spcBef>
              <a:spcAft>
                <a:spcPct val="0"/>
              </a:spcAft>
              <a:tabLst>
                <a:tab pos="9464675" algn="l"/>
              </a:tabLst>
            </a:pPr>
            <a:r>
              <a:rPr lang="fr-FR" sz="1200" b="1" dirty="0">
                <a:solidFill>
                  <a:srgbClr val="002060"/>
                </a:solidFill>
              </a:rPr>
              <a:t>Un bus sera mis à notre disposition pour visiter le site</a:t>
            </a:r>
          </a:p>
          <a:p>
            <a:endParaRPr lang="fr-FR" b="1" dirty="0">
              <a:latin typeface="Arial" pitchFamily="34" charset="0"/>
              <a:ea typeface="Verdana" pitchFamily="34" charset="0"/>
              <a:cs typeface="Arial" pitchFamily="34" charset="0"/>
            </a:endParaRPr>
          </a:p>
          <a:p>
            <a:endParaRPr lang="fr-FR" b="1" dirty="0">
              <a:latin typeface="Arial" pitchFamily="34" charset="0"/>
              <a:ea typeface="Verdana" pitchFamily="34" charset="0"/>
              <a:cs typeface="Arial" pitchFamily="34" charset="0"/>
            </a:endParaRPr>
          </a:p>
          <a:p>
            <a:endParaRPr lang="fr-FR" b="1" dirty="0">
              <a:latin typeface="Arial" pitchFamily="34" charset="0"/>
              <a:ea typeface="Verdana" pitchFamily="34" charset="0"/>
              <a:cs typeface="Arial" pitchFamily="34" charset="0"/>
            </a:endParaRPr>
          </a:p>
          <a:p>
            <a:endParaRPr lang="fr-FR" b="1" dirty="0">
              <a:latin typeface="Arial" pitchFamily="34" charset="0"/>
              <a:ea typeface="Verdana" pitchFamily="34" charset="0"/>
              <a:cs typeface="Arial" pitchFamily="34" charset="0"/>
            </a:endParaRPr>
          </a:p>
          <a:p>
            <a:endParaRPr lang="fr-FR" b="1" dirty="0">
              <a:latin typeface="Arial" pitchFamily="34" charset="0"/>
              <a:ea typeface="Verdana" pitchFamily="34" charset="0"/>
              <a:cs typeface="Arial" pitchFamily="34" charset="0"/>
            </a:endParaRPr>
          </a:p>
          <a:p>
            <a:endParaRPr lang="fr-FR" b="1" dirty="0">
              <a:latin typeface="Arial" pitchFamily="34" charset="0"/>
              <a:ea typeface="Verdana" pitchFamily="34" charset="0"/>
              <a:cs typeface="Arial" pitchFamily="34" charset="0"/>
            </a:endParaRPr>
          </a:p>
        </p:txBody>
      </p:sp>
      <p:sp>
        <p:nvSpPr>
          <p:cNvPr id="15" name="ZoneTexte 14"/>
          <p:cNvSpPr txBox="1"/>
          <p:nvPr/>
        </p:nvSpPr>
        <p:spPr>
          <a:xfrm>
            <a:off x="2155508" y="200538"/>
            <a:ext cx="6660740" cy="800219"/>
          </a:xfrm>
          <a:prstGeom prst="rect">
            <a:avLst/>
          </a:prstGeom>
          <a:noFill/>
        </p:spPr>
        <p:txBody>
          <a:bodyPr wrap="square" rtlCol="0">
            <a:spAutoFit/>
          </a:bodyPr>
          <a:lstStyle/>
          <a:p>
            <a:pPr algn="ctr"/>
            <a:r>
              <a:rPr lang="fr-FR" sz="2800" b="1" dirty="0">
                <a:solidFill>
                  <a:srgbClr val="C00000"/>
                </a:solidFill>
              </a:rPr>
              <a:t>Assemblée Générale du FIMMEF</a:t>
            </a:r>
          </a:p>
          <a:p>
            <a:pPr algn="ctr"/>
            <a:r>
              <a:rPr lang="fr-FR" b="1" dirty="0">
                <a:solidFill>
                  <a:srgbClr val="002060"/>
                </a:solidFill>
                <a:latin typeface="Arial" panose="020B0604020202020204" pitchFamily="34" charset="0"/>
                <a:cs typeface="Arial" panose="020B0604020202020204" pitchFamily="34" charset="0"/>
              </a:rPr>
              <a:t>PROGRAMME </a:t>
            </a:r>
          </a:p>
        </p:txBody>
      </p:sp>
      <p:pic>
        <p:nvPicPr>
          <p:cNvPr id="16" name="Image 15" descr="C:\Users\clarroque\Dropbox\1 - PARTAGE\LOGOS partage\Nouveaux logos JPG et EPS\FIM métaux en feuilles-O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656184" cy="664210"/>
          </a:xfrm>
          <a:prstGeom prst="rect">
            <a:avLst/>
          </a:prstGeom>
          <a:noFill/>
          <a:ln>
            <a:noFill/>
          </a:ln>
        </p:spPr>
      </p:pic>
      <p:pic>
        <p:nvPicPr>
          <p:cNvPr id="2" name="Image 1">
            <a:extLst>
              <a:ext uri="{FF2B5EF4-FFF2-40B4-BE49-F238E27FC236}">
                <a16:creationId xmlns:a16="http://schemas.microsoft.com/office/drawing/2014/main" id="{92042DDB-65DA-46CE-B933-F6121AB18DFA}"/>
              </a:ext>
            </a:extLst>
          </p:cNvPr>
          <p:cNvPicPr>
            <a:picLocks noChangeAspect="1"/>
          </p:cNvPicPr>
          <p:nvPr/>
        </p:nvPicPr>
        <p:blipFill>
          <a:blip r:embed="rId3"/>
          <a:stretch>
            <a:fillRect/>
          </a:stretch>
        </p:blipFill>
        <p:spPr>
          <a:xfrm>
            <a:off x="3417238" y="5094402"/>
            <a:ext cx="2808312" cy="1723120"/>
          </a:xfrm>
          <a:prstGeom prst="rect">
            <a:avLst/>
          </a:prstGeom>
          <a:ln>
            <a:solidFill>
              <a:srgbClr val="FF0000"/>
            </a:solidFill>
          </a:ln>
        </p:spPr>
      </p:pic>
      <p:pic>
        <p:nvPicPr>
          <p:cNvPr id="3" name="Image 2">
            <a:extLst>
              <a:ext uri="{FF2B5EF4-FFF2-40B4-BE49-F238E27FC236}">
                <a16:creationId xmlns:a16="http://schemas.microsoft.com/office/drawing/2014/main" id="{75E0C3ED-578B-4BF3-BE80-1D95351725FE}"/>
              </a:ext>
            </a:extLst>
          </p:cNvPr>
          <p:cNvPicPr>
            <a:picLocks noChangeAspect="1"/>
          </p:cNvPicPr>
          <p:nvPr/>
        </p:nvPicPr>
        <p:blipFill>
          <a:blip r:embed="rId4"/>
          <a:stretch>
            <a:fillRect/>
          </a:stretch>
        </p:blipFill>
        <p:spPr>
          <a:xfrm>
            <a:off x="107504" y="5096120"/>
            <a:ext cx="3024336" cy="1721402"/>
          </a:xfrm>
          <a:prstGeom prst="rect">
            <a:avLst/>
          </a:prstGeom>
          <a:ln>
            <a:solidFill>
              <a:srgbClr val="FF0000"/>
            </a:solidFill>
          </a:ln>
        </p:spPr>
      </p:pic>
      <p:pic>
        <p:nvPicPr>
          <p:cNvPr id="17" name="Picture 8" descr="RÃ©sultat de recherche d'images pour &quot;les chantiers navals de st nazaire&quot;">
            <a:extLst>
              <a:ext uri="{FF2B5EF4-FFF2-40B4-BE49-F238E27FC236}">
                <a16:creationId xmlns:a16="http://schemas.microsoft.com/office/drawing/2014/main" id="{4E20F792-DC01-498D-8824-9341384D0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731" y="5094402"/>
            <a:ext cx="2492622" cy="17231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6" name="Picture 2" descr="HÃ´tel Mercure La Baule Majestic La Baule-Escoublac">
            <a:extLst>
              <a:ext uri="{FF2B5EF4-FFF2-40B4-BE49-F238E27FC236}">
                <a16:creationId xmlns:a16="http://schemas.microsoft.com/office/drawing/2014/main" id="{151163CB-A3CA-49E2-8941-A938E6BAD8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1340768"/>
            <a:ext cx="2537098" cy="173265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HÃ´tel Mercure La Baule Majestic La Baule-Escoublac">
            <a:extLst>
              <a:ext uri="{FF2B5EF4-FFF2-40B4-BE49-F238E27FC236}">
                <a16:creationId xmlns:a16="http://schemas.microsoft.com/office/drawing/2014/main" id="{915C9F9C-72EE-46C3-A568-901F5BF48DF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8569" t="12936" r="21212"/>
          <a:stretch/>
        </p:blipFill>
        <p:spPr bwMode="auto">
          <a:xfrm>
            <a:off x="7863250" y="1340768"/>
            <a:ext cx="1100102" cy="216455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D744DA-6CC6-4EA4-BEF9-979D6DAEC5E9}"/>
              </a:ext>
            </a:extLst>
          </p:cNvPr>
          <p:cNvSpPr/>
          <p:nvPr/>
        </p:nvSpPr>
        <p:spPr>
          <a:xfrm>
            <a:off x="35091" y="1013132"/>
            <a:ext cx="2362047" cy="41044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5EA4EF4-6EF8-4D9E-97F9-14C018D453AC}"/>
              </a:ext>
            </a:extLst>
          </p:cNvPr>
          <p:cNvSpPr/>
          <p:nvPr/>
        </p:nvSpPr>
        <p:spPr>
          <a:xfrm>
            <a:off x="35091" y="2946546"/>
            <a:ext cx="2362047" cy="41044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414776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
            <a:ext cx="9144000" cy="6957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AutoShape 2" descr="Résultat de recherche d'images pour &quot;port de tange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ZoneTexte 16"/>
          <p:cNvSpPr txBox="1"/>
          <p:nvPr/>
        </p:nvSpPr>
        <p:spPr>
          <a:xfrm>
            <a:off x="34685" y="972661"/>
            <a:ext cx="8703794" cy="4339650"/>
          </a:xfrm>
          <a:prstGeom prst="rect">
            <a:avLst/>
          </a:prstGeom>
          <a:noFill/>
        </p:spPr>
        <p:txBody>
          <a:bodyPr wrap="square" rtlCol="0">
            <a:spAutoFit/>
          </a:bodyPr>
          <a:lstStyle/>
          <a:p>
            <a:pPr eaLnBrk="0" fontAlgn="base" hangingPunct="0">
              <a:spcBef>
                <a:spcPct val="0"/>
              </a:spcBef>
              <a:spcAft>
                <a:spcPct val="0"/>
              </a:spcAft>
              <a:tabLst>
                <a:tab pos="9464675" algn="l"/>
              </a:tabLst>
            </a:pPr>
            <a:r>
              <a:rPr lang="fr-FR" b="1" dirty="0">
                <a:solidFill>
                  <a:srgbClr val="C00000"/>
                </a:solidFill>
              </a:rPr>
              <a:t>Jeudi 4 Juillet 2019</a:t>
            </a:r>
          </a:p>
          <a:p>
            <a:pPr lvl="0" eaLnBrk="0" fontAlgn="base" hangingPunct="0">
              <a:spcBef>
                <a:spcPct val="0"/>
              </a:spcBef>
              <a:spcAft>
                <a:spcPct val="0"/>
              </a:spcAft>
              <a:tabLst>
                <a:tab pos="9464675" algn="l"/>
              </a:tabLst>
            </a:pPr>
            <a:endParaRPr lang="fr-FR" altLang="fr-FR" sz="1200" b="1" dirty="0">
              <a:latin typeface="Arial" pitchFamily="34" charset="0"/>
              <a:ea typeface="Verdana" pitchFamily="34" charset="0"/>
              <a:cs typeface="Arial" pitchFamily="34" charset="0"/>
            </a:endParaRPr>
          </a:p>
          <a:p>
            <a:endParaRPr lang="fr-FR" sz="1000" b="1" dirty="0">
              <a:solidFill>
                <a:srgbClr val="C00000"/>
              </a:solidFill>
              <a:latin typeface="Arial" panose="020B0604020202020204" pitchFamily="34" charset="0"/>
              <a:cs typeface="Arial" panose="020B0604020202020204" pitchFamily="34" charset="0"/>
            </a:endParaRPr>
          </a:p>
          <a:p>
            <a:r>
              <a:rPr lang="fr-FR" sz="1400" b="1" dirty="0">
                <a:solidFill>
                  <a:srgbClr val="C00000"/>
                </a:solidFill>
                <a:latin typeface="Arial" panose="020B0604020202020204" pitchFamily="34" charset="0"/>
                <a:cs typeface="Arial" panose="020B0604020202020204" pitchFamily="34" charset="0"/>
              </a:rPr>
              <a:t>13h30</a:t>
            </a:r>
            <a:r>
              <a:rPr lang="fr-FR" sz="1600" b="1" dirty="0">
                <a:latin typeface="Arial" pitchFamily="34" charset="0"/>
                <a:ea typeface="Verdana" pitchFamily="34" charset="0"/>
                <a:cs typeface="Arial" pitchFamily="34" charset="0"/>
              </a:rPr>
              <a:t> </a:t>
            </a:r>
            <a:r>
              <a:rPr lang="fr-FR" sz="1600" b="1" dirty="0">
                <a:solidFill>
                  <a:srgbClr val="002060"/>
                </a:solidFill>
                <a:latin typeface="Arial" pitchFamily="34" charset="0"/>
                <a:ea typeface="Verdana" pitchFamily="34" charset="0"/>
                <a:cs typeface="Arial" pitchFamily="34" charset="0"/>
              </a:rPr>
              <a:t>: Déjeuner</a:t>
            </a:r>
          </a:p>
          <a:p>
            <a:endParaRPr lang="fr-FR" sz="1600" b="1" dirty="0">
              <a:latin typeface="Arial" pitchFamily="34" charset="0"/>
              <a:ea typeface="Verdana" pitchFamily="34" charset="0"/>
              <a:cs typeface="Arial" pitchFamily="34" charset="0"/>
            </a:endParaRPr>
          </a:p>
          <a:p>
            <a:r>
              <a:rPr lang="fr-FR" sz="1400" b="1" dirty="0">
                <a:solidFill>
                  <a:srgbClr val="C00000"/>
                </a:solidFill>
                <a:latin typeface="Arial" panose="020B0604020202020204" pitchFamily="34" charset="0"/>
                <a:cs typeface="Arial" panose="020B0604020202020204" pitchFamily="34" charset="0"/>
              </a:rPr>
              <a:t>15h00 à 17h00 </a:t>
            </a:r>
            <a:r>
              <a:rPr lang="fr-FR" sz="1600" b="1" dirty="0">
                <a:latin typeface="Arial" pitchFamily="34" charset="0"/>
                <a:ea typeface="Verdana" pitchFamily="34" charset="0"/>
                <a:cs typeface="Arial" pitchFamily="34" charset="0"/>
              </a:rPr>
              <a:t>: </a:t>
            </a:r>
            <a:r>
              <a:rPr lang="fr-FR" sz="1600" b="1" dirty="0">
                <a:solidFill>
                  <a:srgbClr val="002060"/>
                </a:solidFill>
                <a:latin typeface="Arial" pitchFamily="34" charset="0"/>
                <a:ea typeface="Verdana" pitchFamily="34" charset="0"/>
                <a:cs typeface="Arial" pitchFamily="34" charset="0"/>
              </a:rPr>
              <a:t>Visite du Site d’Airbus</a:t>
            </a:r>
          </a:p>
          <a:p>
            <a:r>
              <a:rPr lang="fr-FR" sz="1200" b="1" dirty="0"/>
              <a:t>  </a:t>
            </a:r>
            <a:endParaRPr lang="fr-FR" sz="1200" b="1" dirty="0">
              <a:solidFill>
                <a:srgbClr val="002060"/>
              </a:solidFill>
            </a:endParaRPr>
          </a:p>
          <a:p>
            <a:pPr algn="just"/>
            <a:r>
              <a:rPr lang="fr-FR" sz="1400" dirty="0">
                <a:solidFill>
                  <a:srgbClr val="002060"/>
                </a:solidFill>
              </a:rPr>
              <a:t>A Saint-Nazaire, dans de vastes ateliers sont assemblés, équipés et testés les pointes avant et fuselages centraux de toute la gamme des avions Airbus. Toute la famille est présente ici à Saint-Nazaire : des A320 – toujours parmi les avions les plus vendus au monde – aux très gros porteurs, A380 et A350. Les tronçons que vous apercevez sont très impressionnants.</a:t>
            </a:r>
          </a:p>
          <a:p>
            <a:pPr algn="just"/>
            <a:r>
              <a:rPr lang="fr-FR" sz="1400" dirty="0">
                <a:solidFill>
                  <a:srgbClr val="002060"/>
                </a:solidFill>
              </a:rPr>
              <a:t>Le montage final des appareils se fait à Toulouse ou Hambourg, selon les modèles. A saint Nazaire, vous pourrez découvrir les avions avant l’habillage : l’alignement des rivets sur un tronçon, la pose de hublots, l’installation des circuits vitaux dans un cockpit…</a:t>
            </a:r>
          </a:p>
          <a:p>
            <a:r>
              <a:rPr lang="fr-FR" sz="1400" b="1" dirty="0">
                <a:solidFill>
                  <a:srgbClr val="002060"/>
                </a:solidFill>
              </a:rPr>
              <a:t>Un bus sera mis à notre disposition pour visiter le site</a:t>
            </a:r>
            <a:endParaRPr lang="fr-FR" sz="1400" dirty="0">
              <a:solidFill>
                <a:srgbClr val="002060"/>
              </a:solidFill>
            </a:endParaRPr>
          </a:p>
          <a:p>
            <a:endParaRPr lang="fr-FR" dirty="0"/>
          </a:p>
          <a:p>
            <a:endParaRPr lang="fr-FR" dirty="0"/>
          </a:p>
          <a:p>
            <a:endParaRPr lang="fr-FR" sz="1200" b="1" dirty="0"/>
          </a:p>
          <a:p>
            <a:pPr lvl="0" algn="r"/>
            <a:endParaRPr lang="fr-FR" altLang="fr-FR" sz="1200" b="1" dirty="0">
              <a:latin typeface="Arial" pitchFamily="34" charset="0"/>
              <a:ea typeface="Verdana" pitchFamily="34" charset="0"/>
              <a:cs typeface="Arial" pitchFamily="34" charset="0"/>
            </a:endParaRPr>
          </a:p>
        </p:txBody>
      </p:sp>
      <p:pic>
        <p:nvPicPr>
          <p:cNvPr id="18" name="Image 17" descr="C:\Users\clarroque\Dropbox\1 - PARTAGE\LOGOS partage\Nouveaux logos JPG et EPS\FIM métaux en feuilles-O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1656184" cy="664210"/>
          </a:xfrm>
          <a:prstGeom prst="rect">
            <a:avLst/>
          </a:prstGeom>
          <a:noFill/>
          <a:ln>
            <a:noFill/>
          </a:ln>
        </p:spPr>
      </p:pic>
      <p:pic>
        <p:nvPicPr>
          <p:cNvPr id="9" name="Picture 12" descr="RÃ©sultat de recherche d'images pour &quot;airbus saint nazaire&quot;">
            <a:extLst>
              <a:ext uri="{FF2B5EF4-FFF2-40B4-BE49-F238E27FC236}">
                <a16:creationId xmlns:a16="http://schemas.microsoft.com/office/drawing/2014/main" id="{8DFC17B4-28EE-48EA-983F-E0B98A323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44" y="4359389"/>
            <a:ext cx="4798004" cy="23990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 name="Picture 10" descr="RÃ©sultat de recherche d'images pour &quot;airbus saint nazaire&quot;">
            <a:extLst>
              <a:ext uri="{FF2B5EF4-FFF2-40B4-BE49-F238E27FC236}">
                <a16:creationId xmlns:a16="http://schemas.microsoft.com/office/drawing/2014/main" id="{8AE744C2-41BD-44CF-B4F2-9C36ABAC33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9960" y="4359592"/>
            <a:ext cx="3598504" cy="23990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B6039AE-EDD9-49C5-B3C1-38B7AAAF1457}"/>
              </a:ext>
            </a:extLst>
          </p:cNvPr>
          <p:cNvSpPr/>
          <p:nvPr/>
        </p:nvSpPr>
        <p:spPr>
          <a:xfrm>
            <a:off x="34685" y="966795"/>
            <a:ext cx="2362047" cy="41044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3074" name="Picture 2" descr="https://pbs.twimg.com/media/DgyGIWpWsAAlON-.jpg">
            <a:extLst>
              <a:ext uri="{FF2B5EF4-FFF2-40B4-BE49-F238E27FC236}">
                <a16:creationId xmlns:a16="http://schemas.microsoft.com/office/drawing/2014/main" id="{BD035B71-0BAE-466E-BCCD-F2BB1A837D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987" y="51630"/>
            <a:ext cx="2627784" cy="174957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44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Ã©sultat de recherche d'images pour &quot;CARTE DE FRANCE&quot;">
            <a:extLst>
              <a:ext uri="{FF2B5EF4-FFF2-40B4-BE49-F238E27FC236}">
                <a16:creationId xmlns:a16="http://schemas.microsoft.com/office/drawing/2014/main" id="{B8204422-7BBB-4DD5-9266-4FCA91DF95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4" t="15351" r="48942" b="54200"/>
          <a:stretch/>
        </p:blipFill>
        <p:spPr bwMode="auto">
          <a:xfrm>
            <a:off x="107504" y="44624"/>
            <a:ext cx="8948520"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CFF5DAE1-4C1E-41EB-8492-277F6D18031B}"/>
              </a:ext>
            </a:extLst>
          </p:cNvPr>
          <p:cNvSpPr/>
          <p:nvPr/>
        </p:nvSpPr>
        <p:spPr>
          <a:xfrm>
            <a:off x="2195736" y="3645024"/>
            <a:ext cx="1800200" cy="936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D558FF4-0248-4C08-A102-9DA1326C0AE4}"/>
              </a:ext>
            </a:extLst>
          </p:cNvPr>
          <p:cNvSpPr txBox="1"/>
          <p:nvPr/>
        </p:nvSpPr>
        <p:spPr>
          <a:xfrm>
            <a:off x="113792" y="5739643"/>
            <a:ext cx="7440755" cy="923330"/>
          </a:xfrm>
          <a:prstGeom prst="rect">
            <a:avLst/>
          </a:prstGeom>
          <a:noFill/>
        </p:spPr>
        <p:txBody>
          <a:bodyPr wrap="none" rtlCol="0">
            <a:spAutoFit/>
          </a:bodyPr>
          <a:lstStyle/>
          <a:p>
            <a:r>
              <a:rPr lang="fr-FR" dirty="0"/>
              <a:t>Gare ou Aéroport de Nantes - La Baule : 1h en voiture</a:t>
            </a:r>
          </a:p>
          <a:p>
            <a:r>
              <a:rPr lang="fr-FR" dirty="0"/>
              <a:t>La Baule - Saint Nazaire : 20 mn en voiture</a:t>
            </a:r>
          </a:p>
          <a:p>
            <a:r>
              <a:rPr lang="fr-FR" dirty="0"/>
              <a:t>Site d’Air bus à Saint Nazaire – Gare ou Aéroport de Nantes : 50 mn en voiture</a:t>
            </a:r>
          </a:p>
        </p:txBody>
      </p:sp>
    </p:spTree>
    <p:extLst>
      <p:ext uri="{BB962C8B-B14F-4D97-AF65-F5344CB8AC3E}">
        <p14:creationId xmlns:p14="http://schemas.microsoft.com/office/powerpoint/2010/main" val="138531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23" y="188640"/>
            <a:ext cx="1350641" cy="576064"/>
          </a:xfrm>
          <a:prstGeom prst="rect">
            <a:avLst/>
          </a:prstGeom>
        </p:spPr>
      </p:pic>
      <p:pic>
        <p:nvPicPr>
          <p:cNvPr id="4" name="Image 3"/>
          <p:cNvPicPr/>
          <p:nvPr/>
        </p:nvPicPr>
        <p:blipFill>
          <a:blip r:embed="rId3"/>
          <a:srcRect/>
          <a:stretch>
            <a:fillRect/>
          </a:stretch>
        </p:blipFill>
        <p:spPr bwMode="auto">
          <a:xfrm>
            <a:off x="7524328" y="163070"/>
            <a:ext cx="1493822" cy="641742"/>
          </a:xfrm>
          <a:prstGeom prst="rect">
            <a:avLst/>
          </a:prstGeom>
          <a:noFill/>
          <a:ln w="9525">
            <a:noFill/>
            <a:miter lim="800000"/>
            <a:headEnd/>
            <a:tailEnd/>
          </a:ln>
        </p:spPr>
      </p:pic>
      <p:sp>
        <p:nvSpPr>
          <p:cNvPr id="2" name="ZoneTexte 1"/>
          <p:cNvSpPr txBox="1"/>
          <p:nvPr/>
        </p:nvSpPr>
        <p:spPr>
          <a:xfrm>
            <a:off x="0" y="-392"/>
            <a:ext cx="9144000" cy="7109639"/>
          </a:xfrm>
          <a:prstGeom prst="rect">
            <a:avLst/>
          </a:prstGeom>
          <a:solidFill>
            <a:schemeClr val="bg1">
              <a:lumMod val="95000"/>
            </a:schemeClr>
          </a:solidFill>
          <a:ln w="6350">
            <a:noFill/>
          </a:ln>
        </p:spPr>
        <p:txBody>
          <a:bodyPr wrap="square" rtlCol="0">
            <a:spAutoFit/>
          </a:bodyPr>
          <a:lstStyle/>
          <a:p>
            <a:r>
              <a:rPr lang="fr-FR" dirty="0"/>
              <a:t> 			</a:t>
            </a:r>
            <a:r>
              <a:rPr lang="fr-FR" sz="2000" b="1" dirty="0">
                <a:solidFill>
                  <a:schemeClr val="tx2"/>
                </a:solidFill>
              </a:rPr>
              <a:t>                      Bulletin d’inscription</a:t>
            </a:r>
          </a:p>
          <a:p>
            <a:r>
              <a:rPr lang="fr-FR" sz="1200" dirty="0"/>
              <a:t>                                                                    </a:t>
            </a:r>
            <a:r>
              <a:rPr lang="fr-FR" sz="1400" b="1" dirty="0">
                <a:solidFill>
                  <a:schemeClr val="tx2"/>
                </a:solidFill>
              </a:rPr>
              <a:t>ASSEMBLEE GENERALE FIMMEF à LA BAULE et VISITES à SAINT-NAZAIRE</a:t>
            </a:r>
          </a:p>
          <a:p>
            <a:r>
              <a:rPr lang="fr-FR" sz="1200" b="1" dirty="0">
                <a:solidFill>
                  <a:srgbClr val="FF0000"/>
                </a:solidFill>
              </a:rPr>
              <a:t>		                    DATE LIMITE D’INSCRIPTION : 15 Avril 2019  (pour l’option des chambres d’hôtel)</a:t>
            </a:r>
          </a:p>
          <a:p>
            <a:endParaRPr lang="fr-FR" sz="1600" b="1" dirty="0">
              <a:solidFill>
                <a:schemeClr val="tx2"/>
              </a:solidFill>
            </a:endParaRPr>
          </a:p>
          <a:p>
            <a:r>
              <a:rPr lang="fr-FR" sz="1600" b="1" dirty="0">
                <a:solidFill>
                  <a:schemeClr val="tx2"/>
                </a:solidFill>
              </a:rPr>
              <a:t>Société :</a:t>
            </a:r>
          </a:p>
          <a:p>
            <a:endParaRPr lang="fr-FR" sz="1600" b="1" dirty="0">
              <a:solidFill>
                <a:schemeClr val="tx2"/>
              </a:solidFill>
              <a:sym typeface="Wingdings"/>
            </a:endParaRPr>
          </a:p>
          <a:p>
            <a:endParaRPr lang="fr-FR" sz="1600" b="1" dirty="0">
              <a:solidFill>
                <a:schemeClr val="tx2"/>
              </a:solidFill>
              <a:sym typeface="Wingdings"/>
            </a:endParaRPr>
          </a:p>
          <a:p>
            <a:endParaRPr lang="fr-FR" sz="1600" b="1" dirty="0">
              <a:solidFill>
                <a:schemeClr val="tx2"/>
              </a:solidFill>
              <a:sym typeface="Wingdings"/>
            </a:endParaRPr>
          </a:p>
          <a:p>
            <a:endParaRPr lang="fr-FR" sz="1600" b="1" dirty="0">
              <a:solidFill>
                <a:schemeClr val="tx2"/>
              </a:solidFill>
              <a:sym typeface="Wingdings"/>
            </a:endParaRPr>
          </a:p>
          <a:p>
            <a:endParaRPr lang="fr-FR" sz="1200" b="1" dirty="0">
              <a:solidFill>
                <a:schemeClr val="tx2"/>
              </a:solidFill>
              <a:sym typeface="Wingdings"/>
            </a:endParaRPr>
          </a:p>
          <a:p>
            <a:r>
              <a:rPr lang="fr-FR" sz="1400" dirty="0">
                <a:sym typeface="Wingdings"/>
              </a:rPr>
              <a:t>		                                                                              </a:t>
            </a:r>
            <a:r>
              <a:rPr lang="fr-FR" sz="1100" dirty="0">
                <a:sym typeface="Wingdings"/>
              </a:rPr>
              <a:t>        </a:t>
            </a:r>
            <a:r>
              <a:rPr lang="fr-FR" sz="1100" b="1" dirty="0">
                <a:solidFill>
                  <a:srgbClr val="FF0000"/>
                </a:solidFill>
              </a:rPr>
              <a:t>* = Informations à fournir pour la visite des sites à Saint Nazaire</a:t>
            </a:r>
            <a:endParaRPr lang="fr-FR" sz="1100" b="1" dirty="0">
              <a:solidFill>
                <a:srgbClr val="FF0000"/>
              </a:solidFill>
              <a:sym typeface="Wingdings"/>
            </a:endParaRPr>
          </a:p>
          <a:p>
            <a:endParaRPr lang="fr-FR" sz="1200" dirty="0"/>
          </a:p>
          <a:p>
            <a:pPr marL="171450" indent="-171450">
              <a:buFontTx/>
              <a:buChar char="-"/>
            </a:pPr>
            <a:r>
              <a:rPr lang="fr-FR" sz="1200" b="1" dirty="0">
                <a:solidFill>
                  <a:schemeClr val="tx2"/>
                </a:solidFill>
              </a:rPr>
              <a:t>Participera (ont) à l’Assemblée Générale du FIMMEF au MERCURE La Baule : </a:t>
            </a:r>
            <a:r>
              <a:rPr lang="fr-FR" sz="1200" b="1" dirty="0">
                <a:solidFill>
                  <a:srgbClr val="FF0000"/>
                </a:solidFill>
              </a:rPr>
              <a:t>Mercredi 3 Juillet à 16h30 </a:t>
            </a:r>
            <a:r>
              <a:rPr lang="fr-FR" sz="1200" b="1" dirty="0">
                <a:solidFill>
                  <a:schemeClr val="tx2"/>
                </a:solidFill>
              </a:rPr>
              <a:t>	OUI	NON   </a:t>
            </a:r>
          </a:p>
          <a:p>
            <a:endParaRPr lang="fr-FR" sz="1200" b="1" dirty="0">
              <a:solidFill>
                <a:schemeClr val="tx2"/>
              </a:solidFill>
            </a:endParaRPr>
          </a:p>
          <a:p>
            <a:pPr marL="171450" indent="-171450">
              <a:buFontTx/>
              <a:buChar char="-"/>
            </a:pPr>
            <a:r>
              <a:rPr lang="fr-FR" sz="1200" b="1" dirty="0">
                <a:solidFill>
                  <a:schemeClr val="tx2"/>
                </a:solidFill>
              </a:rPr>
              <a:t>Participera (ont) au dîner FIMMEF au MERCURE le </a:t>
            </a:r>
            <a:r>
              <a:rPr lang="fr-FR" sz="1200" b="1" dirty="0">
                <a:solidFill>
                  <a:srgbClr val="FF0000"/>
                </a:solidFill>
              </a:rPr>
              <a:t>Mercredi 3 Juillet à 19h30 </a:t>
            </a:r>
            <a:r>
              <a:rPr lang="fr-FR" sz="1200" b="1" dirty="0">
                <a:solidFill>
                  <a:schemeClr val="tx2"/>
                </a:solidFill>
              </a:rPr>
              <a:t>			OUI	NON  </a:t>
            </a:r>
          </a:p>
          <a:p>
            <a:endParaRPr lang="fr-FR" sz="1200" b="1" dirty="0">
              <a:solidFill>
                <a:schemeClr val="tx2"/>
              </a:solidFill>
            </a:endParaRPr>
          </a:p>
          <a:p>
            <a:pPr marL="171450" indent="-171450">
              <a:buFontTx/>
              <a:buChar char="-"/>
            </a:pPr>
            <a:r>
              <a:rPr lang="fr-FR" sz="1200" b="1" dirty="0">
                <a:solidFill>
                  <a:schemeClr val="tx2"/>
                </a:solidFill>
              </a:rPr>
              <a:t>Souhaite réserver auprès du FIMMEF une chambre le </a:t>
            </a:r>
            <a:r>
              <a:rPr lang="fr-FR" sz="1200" b="1" dirty="0">
                <a:solidFill>
                  <a:srgbClr val="FF0000"/>
                </a:solidFill>
              </a:rPr>
              <a:t>Mercredi 3 juillet au soir </a:t>
            </a:r>
            <a:r>
              <a:rPr lang="fr-FR" sz="1200" b="1" dirty="0">
                <a:solidFill>
                  <a:srgbClr val="002060"/>
                </a:solidFill>
              </a:rPr>
              <a:t>à l’hôtel</a:t>
            </a:r>
            <a:r>
              <a:rPr lang="fr-FR" sz="1200" b="1" dirty="0">
                <a:solidFill>
                  <a:schemeClr val="tx2"/>
                </a:solidFill>
              </a:rPr>
              <a:t> MERCURE 	</a:t>
            </a:r>
          </a:p>
          <a:p>
            <a:r>
              <a:rPr lang="fr-FR" sz="1200" b="1" dirty="0">
                <a:solidFill>
                  <a:schemeClr val="tx2"/>
                </a:solidFill>
              </a:rPr>
              <a:t>     LA BAULE MAJESTIC. </a:t>
            </a:r>
            <a:r>
              <a:rPr lang="fr-FR" sz="1200" dirty="0">
                <a:solidFill>
                  <a:schemeClr val="tx2"/>
                </a:solidFill>
              </a:rPr>
              <a:t>Les chambres sont pré réservées, </a:t>
            </a:r>
            <a:r>
              <a:rPr lang="fr-FR" sz="1200" b="1" dirty="0">
                <a:solidFill>
                  <a:srgbClr val="FF0000"/>
                </a:solidFill>
              </a:rPr>
              <a:t>facturées par l’hôtel individuellement		</a:t>
            </a:r>
            <a:r>
              <a:rPr lang="fr-FR" sz="1200" b="1" dirty="0">
                <a:solidFill>
                  <a:schemeClr val="tx2"/>
                </a:solidFill>
              </a:rPr>
              <a:t>OUI                    NON</a:t>
            </a:r>
          </a:p>
          <a:p>
            <a:r>
              <a:rPr lang="fr-FR" altLang="fr-FR" sz="1200" dirty="0">
                <a:solidFill>
                  <a:schemeClr val="tx2"/>
                </a:solidFill>
              </a:rPr>
              <a:t>     Tarif groupe : 140 euros HT petit déjeuner compris (154 euros TTC)	</a:t>
            </a:r>
            <a:r>
              <a:rPr lang="fr-FR" altLang="fr-FR" sz="1200" u="sng" dirty="0">
                <a:solidFill>
                  <a:schemeClr val="tx2"/>
                </a:solidFill>
              </a:rPr>
              <a:t>Nombre de chambres </a:t>
            </a:r>
            <a:r>
              <a:rPr lang="fr-FR" altLang="fr-FR" sz="1200" dirty="0">
                <a:solidFill>
                  <a:schemeClr val="tx2"/>
                </a:solidFill>
              </a:rPr>
              <a:t>= </a:t>
            </a:r>
            <a:endParaRPr lang="fr-FR" sz="1200" b="1" dirty="0">
              <a:solidFill>
                <a:schemeClr val="tx2"/>
              </a:solidFill>
            </a:endParaRPr>
          </a:p>
          <a:p>
            <a:endParaRPr lang="fr-FR" sz="1200" b="1" dirty="0">
              <a:solidFill>
                <a:schemeClr val="tx2"/>
              </a:solidFill>
            </a:endParaRPr>
          </a:p>
          <a:p>
            <a:r>
              <a:rPr lang="fr-FR" sz="1200" b="1" dirty="0">
                <a:solidFill>
                  <a:schemeClr val="tx2"/>
                </a:solidFill>
              </a:rPr>
              <a:t>-   Participera (ont) à la visite du site des CHANTIERS NAVALS le </a:t>
            </a:r>
            <a:r>
              <a:rPr lang="fr-FR" sz="1200" b="1" dirty="0">
                <a:solidFill>
                  <a:srgbClr val="FF0000"/>
                </a:solidFill>
              </a:rPr>
              <a:t>Jeudi 4 Juillet de 11h00 à 13h00                   </a:t>
            </a:r>
            <a:r>
              <a:rPr lang="fr-FR" sz="1200" b="1" dirty="0">
                <a:solidFill>
                  <a:schemeClr val="tx2"/>
                </a:solidFill>
              </a:rPr>
              <a:t>	OUI	NON</a:t>
            </a:r>
          </a:p>
          <a:p>
            <a:r>
              <a:rPr lang="fr-FR" sz="1200" b="1" dirty="0">
                <a:solidFill>
                  <a:schemeClr val="tx2"/>
                </a:solidFill>
              </a:rPr>
              <a:t>-   Participera (ont) au déjeuner </a:t>
            </a:r>
            <a:r>
              <a:rPr lang="fr-FR" sz="1200" b="1" dirty="0">
                <a:solidFill>
                  <a:srgbClr val="FF0000"/>
                </a:solidFill>
              </a:rPr>
              <a:t>Jeudi 4 juillet à 13h30</a:t>
            </a:r>
            <a:r>
              <a:rPr lang="fr-FR" sz="1200" b="1" dirty="0">
                <a:solidFill>
                  <a:schemeClr val="tx2"/>
                </a:solidFill>
              </a:rPr>
              <a:t>					OUI 	NON</a:t>
            </a:r>
          </a:p>
          <a:p>
            <a:r>
              <a:rPr lang="fr-FR" sz="1200" b="1" dirty="0">
                <a:solidFill>
                  <a:schemeClr val="tx2"/>
                </a:solidFill>
              </a:rPr>
              <a:t>-   Participera (ont) à la visite du site d’AIRBUS le </a:t>
            </a:r>
            <a:r>
              <a:rPr lang="fr-FR" sz="1200" b="1" dirty="0">
                <a:solidFill>
                  <a:srgbClr val="FF0000"/>
                </a:solidFill>
              </a:rPr>
              <a:t>Jeudi 4 Juillet de 15h00 à 17h00                   </a:t>
            </a:r>
            <a:r>
              <a:rPr lang="fr-FR" sz="1200" b="1" dirty="0">
                <a:solidFill>
                  <a:schemeClr val="tx2"/>
                </a:solidFill>
              </a:rPr>
              <a:t>		OUI	NON</a:t>
            </a:r>
          </a:p>
          <a:p>
            <a:r>
              <a:rPr lang="fr-FR" sz="1200" dirty="0">
                <a:solidFill>
                  <a:schemeClr val="tx2"/>
                </a:solidFill>
              </a:rPr>
              <a:t>       </a:t>
            </a:r>
            <a:r>
              <a:rPr lang="fr-FR" sz="1200" b="1" dirty="0">
                <a:solidFill>
                  <a:schemeClr val="tx2"/>
                </a:solidFill>
              </a:rPr>
              <a:t>Chaque visiteur devra se munir d’une pièce d’identité pour les visites</a:t>
            </a:r>
          </a:p>
          <a:p>
            <a:pPr lvl="0"/>
            <a:endParaRPr lang="fr-FR" altLang="fr-FR" sz="1200" b="1" dirty="0">
              <a:solidFill>
                <a:schemeClr val="tx2"/>
              </a:solidFill>
            </a:endParaRPr>
          </a:p>
          <a:p>
            <a:pPr lvl="0"/>
            <a:r>
              <a:rPr lang="fr-FR" altLang="fr-FR" sz="1200" b="1" dirty="0">
                <a:solidFill>
                  <a:schemeClr val="tx2"/>
                </a:solidFill>
              </a:rPr>
              <a:t>- Disposera d’un véhicule pour se rendre sur le site des CHANTIERS NAVALS et AIRBUS de La Baule à Saint Nazaire	OUI	NON</a:t>
            </a:r>
            <a:endParaRPr lang="fr-FR" sz="1200" b="1" dirty="0">
              <a:solidFill>
                <a:schemeClr val="tx2"/>
              </a:solidFill>
            </a:endParaRPr>
          </a:p>
          <a:p>
            <a:endParaRPr lang="fr-FR" sz="1200" b="1" dirty="0">
              <a:solidFill>
                <a:schemeClr val="tx2"/>
              </a:solidFill>
            </a:endParaRPr>
          </a:p>
          <a:p>
            <a:endParaRPr lang="fr-FR" sz="1200" b="1" dirty="0">
              <a:solidFill>
                <a:schemeClr val="tx2"/>
              </a:solidFill>
            </a:endParaRPr>
          </a:p>
          <a:p>
            <a:endParaRPr lang="fr-FR" sz="1200" b="1" dirty="0">
              <a:solidFill>
                <a:schemeClr val="tx2"/>
              </a:solidFill>
            </a:endParaRPr>
          </a:p>
          <a:p>
            <a:endParaRPr lang="fr-FR" sz="1200" b="1" dirty="0">
              <a:solidFill>
                <a:schemeClr val="tx2"/>
              </a:solidFill>
            </a:endParaRPr>
          </a:p>
          <a:p>
            <a:pPr lvl="0" algn="ctr"/>
            <a:endParaRPr lang="fr-FR" sz="1200" u="sng" dirty="0">
              <a:solidFill>
                <a:schemeClr val="tx2"/>
              </a:solidFill>
            </a:endParaRPr>
          </a:p>
          <a:p>
            <a:pPr lvl="0" algn="ctr"/>
            <a:r>
              <a:rPr lang="fr-FR" sz="1200" dirty="0">
                <a:solidFill>
                  <a:schemeClr val="tx2"/>
                </a:solidFill>
              </a:rPr>
              <a:t>				</a:t>
            </a:r>
            <a:endParaRPr lang="fr-FR" sz="1200" b="1" dirty="0">
              <a:solidFill>
                <a:schemeClr val="tx2"/>
              </a:solidFill>
            </a:endParaRPr>
          </a:p>
          <a:p>
            <a:pPr algn="ctr"/>
            <a:r>
              <a:rPr lang="fr-FR" sz="1200" b="1" dirty="0">
                <a:solidFill>
                  <a:schemeClr val="tx2"/>
                </a:solidFill>
              </a:rPr>
              <a:t> </a:t>
            </a:r>
          </a:p>
          <a:p>
            <a:pPr algn="ctr"/>
            <a:endParaRPr lang="fr-FR" sz="1200" b="1" dirty="0">
              <a:solidFill>
                <a:schemeClr val="tx2"/>
              </a:solidFill>
            </a:endParaRPr>
          </a:p>
        </p:txBody>
      </p:sp>
      <p:pic>
        <p:nvPicPr>
          <p:cNvPr id="6" name="Image 5" descr="C:\Users\clarroque\Dropbox\1 - PARTAGE\LOGOS partage\Nouveaux logos JPG et EPS\FIM métaux en feuilles-O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4624"/>
            <a:ext cx="1656184" cy="664210"/>
          </a:xfrm>
          <a:prstGeom prst="rect">
            <a:avLst/>
          </a:prstGeom>
          <a:noFill/>
          <a:ln>
            <a:noFill/>
          </a:ln>
        </p:spPr>
      </p:pic>
      <p:graphicFrame>
        <p:nvGraphicFramePr>
          <p:cNvPr id="7" name="Tableau 6"/>
          <p:cNvGraphicFramePr>
            <a:graphicFrameLocks noGrp="1"/>
          </p:cNvGraphicFramePr>
          <p:nvPr>
            <p:extLst>
              <p:ext uri="{D42A27DB-BD31-4B8C-83A1-F6EECF244321}">
                <p14:modId xmlns:p14="http://schemas.microsoft.com/office/powerpoint/2010/main" val="3503665528"/>
              </p:ext>
            </p:extLst>
          </p:nvPr>
        </p:nvGraphicFramePr>
        <p:xfrm>
          <a:off x="105622" y="1400350"/>
          <a:ext cx="8912527" cy="1047505"/>
        </p:xfrm>
        <a:graphic>
          <a:graphicData uri="http://schemas.openxmlformats.org/drawingml/2006/table">
            <a:tbl>
              <a:tblPr firstRow="1" firstCol="1" bandRow="1">
                <a:tableStyleId>{5C22544A-7EE6-4342-B048-85BDC9FD1C3A}</a:tableStyleId>
              </a:tblPr>
              <a:tblGrid>
                <a:gridCol w="1908061">
                  <a:extLst>
                    <a:ext uri="{9D8B030D-6E8A-4147-A177-3AD203B41FA5}">
                      <a16:colId xmlns:a16="http://schemas.microsoft.com/office/drawing/2014/main" val="20000"/>
                    </a:ext>
                  </a:extLst>
                </a:gridCol>
                <a:gridCol w="1660554">
                  <a:extLst>
                    <a:ext uri="{9D8B030D-6E8A-4147-A177-3AD203B41FA5}">
                      <a16:colId xmlns:a16="http://schemas.microsoft.com/office/drawing/2014/main" val="20001"/>
                    </a:ext>
                  </a:extLst>
                </a:gridCol>
                <a:gridCol w="2409590">
                  <a:extLst>
                    <a:ext uri="{9D8B030D-6E8A-4147-A177-3AD203B41FA5}">
                      <a16:colId xmlns:a16="http://schemas.microsoft.com/office/drawing/2014/main" val="20002"/>
                    </a:ext>
                  </a:extLst>
                </a:gridCol>
                <a:gridCol w="1503702">
                  <a:extLst>
                    <a:ext uri="{9D8B030D-6E8A-4147-A177-3AD203B41FA5}">
                      <a16:colId xmlns:a16="http://schemas.microsoft.com/office/drawing/2014/main" val="20003"/>
                    </a:ext>
                  </a:extLst>
                </a:gridCol>
                <a:gridCol w="1430620">
                  <a:extLst>
                    <a:ext uri="{9D8B030D-6E8A-4147-A177-3AD203B41FA5}">
                      <a16:colId xmlns:a16="http://schemas.microsoft.com/office/drawing/2014/main" val="20004"/>
                    </a:ext>
                  </a:extLst>
                </a:gridCol>
              </a:tblGrid>
              <a:tr h="219898">
                <a:tc>
                  <a:txBody>
                    <a:bodyPr/>
                    <a:lstStyle/>
                    <a:p>
                      <a:pPr algn="ctr">
                        <a:lnSpc>
                          <a:spcPct val="107000"/>
                        </a:lnSpc>
                        <a:spcAft>
                          <a:spcPts val="0"/>
                        </a:spcAft>
                        <a:tabLst>
                          <a:tab pos="630555" algn="l"/>
                          <a:tab pos="2857500" algn="l"/>
                        </a:tabLst>
                      </a:pPr>
                      <a:r>
                        <a:rPr lang="fr-FR" sz="1200" kern="1200" dirty="0">
                          <a:solidFill>
                            <a:schemeClr val="tx2"/>
                          </a:solidFill>
                          <a:latin typeface="+mn-lt"/>
                          <a:ea typeface="+mn-ea"/>
                          <a:cs typeface="+mn-cs"/>
                        </a:rPr>
                        <a:t>Nom du participant</a:t>
                      </a: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200" kern="1200" dirty="0">
                          <a:solidFill>
                            <a:schemeClr val="tx2"/>
                          </a:solidFill>
                          <a:latin typeface="+mn-lt"/>
                          <a:ea typeface="+mn-ea"/>
                          <a:cs typeface="+mn-cs"/>
                        </a:rPr>
                        <a:t>Prénom</a:t>
                      </a: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200" kern="1200" dirty="0">
                          <a:solidFill>
                            <a:schemeClr val="tx2"/>
                          </a:solidFill>
                          <a:latin typeface="+mn-lt"/>
                          <a:ea typeface="+mn-ea"/>
                          <a:cs typeface="+mn-cs"/>
                        </a:rPr>
                        <a:t>Nationalité *</a:t>
                      </a: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200" kern="1200" dirty="0">
                          <a:solidFill>
                            <a:schemeClr val="tx2"/>
                          </a:solidFill>
                          <a:latin typeface="+mn-lt"/>
                          <a:ea typeface="+mn-ea"/>
                          <a:cs typeface="+mn-cs"/>
                        </a:rPr>
                        <a:t>Date de naissance *</a:t>
                      </a: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200" kern="1200" dirty="0">
                          <a:solidFill>
                            <a:schemeClr val="tx2"/>
                          </a:solidFill>
                          <a:latin typeface="+mn-lt"/>
                          <a:ea typeface="+mn-ea"/>
                          <a:cs typeface="+mn-cs"/>
                        </a:rPr>
                        <a:t>Lieu de naissance *</a:t>
                      </a:r>
                    </a:p>
                  </a:txBody>
                  <a:tcPr marL="68580" marR="68580" marT="0" marB="0">
                    <a:solidFill>
                      <a:schemeClr val="bg1">
                        <a:lumMod val="85000"/>
                      </a:schemeClr>
                    </a:solidFill>
                  </a:tcPr>
                </a:tc>
                <a:extLst>
                  <a:ext uri="{0D108BD9-81ED-4DB2-BD59-A6C34878D82A}">
                    <a16:rowId xmlns:a16="http://schemas.microsoft.com/office/drawing/2014/main" val="10000"/>
                  </a:ext>
                </a:extLst>
              </a:tr>
              <a:tr h="409149">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418458">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tc>
                  <a:txBody>
                    <a:bodyPr/>
                    <a:lstStyle/>
                    <a:p>
                      <a:pPr algn="ctr">
                        <a:lnSpc>
                          <a:spcPct val="107000"/>
                        </a:lnSpc>
                        <a:spcAft>
                          <a:spcPts val="0"/>
                        </a:spcAft>
                        <a:tabLst>
                          <a:tab pos="630555" algn="l"/>
                          <a:tab pos="2857500" algn="l"/>
                        </a:tabLst>
                      </a:pPr>
                      <a:r>
                        <a:rPr lang="fr-FR" sz="1100" dirty="0">
                          <a:effectLst/>
                        </a:rPr>
                        <a:t> </a:t>
                      </a:r>
                      <a:endParaRPr lang="fr-FR" sz="1100" dirty="0">
                        <a:effectLst/>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
        <p:nvSpPr>
          <p:cNvPr id="18" name="Rectangle 17"/>
          <p:cNvSpPr/>
          <p:nvPr/>
        </p:nvSpPr>
        <p:spPr>
          <a:xfrm>
            <a:off x="899592" y="879457"/>
            <a:ext cx="8118557"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Tableau 20"/>
          <p:cNvGraphicFramePr>
            <a:graphicFrameLocks noGrp="1"/>
          </p:cNvGraphicFramePr>
          <p:nvPr>
            <p:extLst>
              <p:ext uri="{D42A27DB-BD31-4B8C-83A1-F6EECF244321}">
                <p14:modId xmlns:p14="http://schemas.microsoft.com/office/powerpoint/2010/main" val="3561036226"/>
              </p:ext>
            </p:extLst>
          </p:nvPr>
        </p:nvGraphicFramePr>
        <p:xfrm>
          <a:off x="85338" y="5451359"/>
          <a:ext cx="5725578" cy="1339876"/>
        </p:xfrm>
        <a:graphic>
          <a:graphicData uri="http://schemas.openxmlformats.org/drawingml/2006/table">
            <a:tbl>
              <a:tblPr/>
              <a:tblGrid>
                <a:gridCol w="2863034">
                  <a:extLst>
                    <a:ext uri="{9D8B030D-6E8A-4147-A177-3AD203B41FA5}">
                      <a16:colId xmlns:a16="http://schemas.microsoft.com/office/drawing/2014/main" val="20000"/>
                    </a:ext>
                  </a:extLst>
                </a:gridCol>
                <a:gridCol w="1663906">
                  <a:extLst>
                    <a:ext uri="{9D8B030D-6E8A-4147-A177-3AD203B41FA5}">
                      <a16:colId xmlns:a16="http://schemas.microsoft.com/office/drawing/2014/main" val="20001"/>
                    </a:ext>
                  </a:extLst>
                </a:gridCol>
                <a:gridCol w="1198638">
                  <a:extLst>
                    <a:ext uri="{9D8B030D-6E8A-4147-A177-3AD203B41FA5}">
                      <a16:colId xmlns:a16="http://schemas.microsoft.com/office/drawing/2014/main" val="20002"/>
                    </a:ext>
                  </a:extLst>
                </a:gridCol>
              </a:tblGrid>
              <a:tr h="418737">
                <a:tc>
                  <a:txBody>
                    <a:bodyPr/>
                    <a:lstStyle/>
                    <a:p>
                      <a:pPr marR="0" indent="0" algn="l" rtl="0">
                        <a:spcBef>
                          <a:spcPts val="0"/>
                        </a:spcBef>
                        <a:spcAft>
                          <a:spcPts val="0"/>
                        </a:spcAft>
                      </a:pPr>
                      <a:r>
                        <a:rPr lang="fr-FR" sz="1200" kern="1400" dirty="0">
                          <a:solidFill>
                            <a:srgbClr val="000000"/>
                          </a:solidFill>
                          <a:effectLst/>
                          <a:latin typeface="+mn-lt"/>
                        </a:rPr>
                        <a:t>- Apéritif et Dîner à l’hôtel Mercure</a:t>
                      </a:r>
                    </a:p>
                  </a:txBody>
                  <a:tcPr marL="35560" marR="35560" marT="35560" marB="35560">
                    <a:lnL>
                      <a:noFill/>
                    </a:lnL>
                    <a:lnR w="3175" cap="flat" cmpd="sng" algn="ctr">
                      <a:solidFill>
                        <a:srgbClr val="663300"/>
                      </a:solidFill>
                      <a:prstDash val="solid"/>
                      <a:round/>
                      <a:headEnd type="none" w="med" len="med"/>
                      <a:tailEnd type="none" w="med" len="med"/>
                    </a:lnR>
                    <a:lnT>
                      <a:noFill/>
                    </a:lnT>
                    <a:lnB>
                      <a:noFill/>
                    </a:lnB>
                    <a:solidFill>
                      <a:schemeClr val="bg1">
                        <a:lumMod val="95000"/>
                      </a:schemeClr>
                    </a:solidFill>
                  </a:tcPr>
                </a:tc>
                <a:tc>
                  <a:txBody>
                    <a:bodyPr/>
                    <a:lstStyle/>
                    <a:p>
                      <a:pPr marR="0" indent="0" algn="r" rtl="0">
                        <a:spcBef>
                          <a:spcPts val="0"/>
                        </a:spcBef>
                        <a:spcAft>
                          <a:spcPts val="0"/>
                        </a:spcAft>
                      </a:pPr>
                      <a:endParaRPr lang="fr-FR" sz="1000" kern="1400" dirty="0">
                        <a:solidFill>
                          <a:srgbClr val="000000"/>
                        </a:solidFill>
                        <a:effectLst/>
                        <a:latin typeface="Verdana"/>
                      </a:endParaRPr>
                    </a:p>
                    <a:p>
                      <a:pPr marR="0" indent="0" algn="r" rtl="0">
                        <a:spcBef>
                          <a:spcPts val="0"/>
                        </a:spcBef>
                        <a:spcAft>
                          <a:spcPts val="0"/>
                        </a:spcAft>
                      </a:pPr>
                      <a:r>
                        <a:rPr lang="fr-FR" sz="1000" kern="1400" dirty="0">
                          <a:solidFill>
                            <a:srgbClr val="000000"/>
                          </a:solidFill>
                          <a:effectLst/>
                          <a:latin typeface="Verdana"/>
                        </a:rPr>
                        <a:t>……… pers. x </a:t>
                      </a:r>
                      <a:r>
                        <a:rPr lang="fr-FR" sz="1000" b="1" kern="1400" dirty="0">
                          <a:solidFill>
                            <a:srgbClr val="000000"/>
                          </a:solidFill>
                          <a:effectLst/>
                          <a:latin typeface="Verdana"/>
                        </a:rPr>
                        <a:t>70 </a:t>
                      </a:r>
                      <a:r>
                        <a:rPr lang="fr-FR" sz="1000" b="1" kern="1400" dirty="0">
                          <a:solidFill>
                            <a:srgbClr val="000000"/>
                          </a:solidFill>
                          <a:effectLst/>
                          <a:latin typeface="Calibri"/>
                        </a:rPr>
                        <a:t>€</a:t>
                      </a:r>
                      <a:r>
                        <a:rPr lang="fr-FR" sz="1000" b="1" kern="1400" dirty="0">
                          <a:solidFill>
                            <a:srgbClr val="000000"/>
                          </a:solidFill>
                          <a:effectLst/>
                          <a:latin typeface="Verdana"/>
                        </a:rPr>
                        <a:t> </a:t>
                      </a:r>
                      <a:endParaRPr lang="fr-FR" sz="1000" kern="1400" dirty="0">
                        <a:solidFill>
                          <a:srgbClr val="000000"/>
                        </a:solidFill>
                        <a:effectLst/>
                        <a:latin typeface="Times New Roman"/>
                      </a:endParaRPr>
                    </a:p>
                  </a:txBody>
                  <a:tcPr marL="35560" marR="35560" marT="35560" marB="35560">
                    <a:lnL w="3175" cap="flat" cmpd="sng" algn="ctr">
                      <a:solidFill>
                        <a:srgbClr val="663300"/>
                      </a:solidFill>
                      <a:prstDash val="solid"/>
                      <a:round/>
                      <a:headEnd type="none" w="med" len="med"/>
                      <a:tailEnd type="none" w="med" len="med"/>
                    </a:lnL>
                    <a:lnR>
                      <a:noFill/>
                    </a:lnR>
                    <a:lnT w="3175" cap="flat" cmpd="sng" algn="ctr">
                      <a:solidFill>
                        <a:srgbClr val="663300"/>
                      </a:solidFill>
                      <a:prstDash val="solid"/>
                      <a:round/>
                      <a:headEnd type="none" w="med" len="med"/>
                      <a:tailEnd type="none" w="med" len="med"/>
                    </a:lnT>
                    <a:lnB w="3175" cap="flat" cmpd="sng" algn="ctr">
                      <a:solidFill>
                        <a:srgbClr val="663300"/>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fr-FR" sz="1000" kern="1400" dirty="0">
                        <a:solidFill>
                          <a:srgbClr val="000000"/>
                        </a:solidFill>
                        <a:effectLst/>
                        <a:latin typeface="Verdana"/>
                      </a:endParaRPr>
                    </a:p>
                    <a:p>
                      <a:pPr marR="0" indent="0" algn="l" rtl="0">
                        <a:spcBef>
                          <a:spcPts val="0"/>
                        </a:spcBef>
                        <a:spcAft>
                          <a:spcPts val="0"/>
                        </a:spcAft>
                      </a:pPr>
                      <a:r>
                        <a:rPr lang="fr-FR" sz="1000" b="1" kern="1400" dirty="0">
                          <a:solidFill>
                            <a:srgbClr val="000000"/>
                          </a:solidFill>
                          <a:effectLst/>
                          <a:latin typeface="Verdana"/>
                        </a:rPr>
                        <a:t>TTC</a:t>
                      </a:r>
                      <a:r>
                        <a:rPr lang="fr-FR" sz="1000" kern="1400" dirty="0">
                          <a:solidFill>
                            <a:srgbClr val="000000"/>
                          </a:solidFill>
                          <a:effectLst/>
                          <a:latin typeface="Verdana"/>
                        </a:rPr>
                        <a:t> = ………………</a:t>
                      </a:r>
                      <a:endParaRPr lang="fr-FR" sz="1000" kern="1400" dirty="0">
                        <a:solidFill>
                          <a:srgbClr val="000000"/>
                        </a:solidFill>
                        <a:effectLst/>
                        <a:latin typeface="Times New Roman"/>
                      </a:endParaRPr>
                    </a:p>
                  </a:txBody>
                  <a:tcPr marL="35560" marR="35560" marT="35560" marB="35560">
                    <a:lnL>
                      <a:noFill/>
                    </a:lnL>
                    <a:lnR w="3175" cap="flat" cmpd="sng" algn="ctr">
                      <a:solidFill>
                        <a:srgbClr val="663300"/>
                      </a:solidFill>
                      <a:prstDash val="solid"/>
                      <a:round/>
                      <a:headEnd type="none" w="med" len="med"/>
                      <a:tailEnd type="none" w="med" len="med"/>
                    </a:lnR>
                    <a:lnT w="3175" cap="flat" cmpd="sng" algn="ctr">
                      <a:solidFill>
                        <a:srgbClr val="663300"/>
                      </a:solidFill>
                      <a:prstDash val="solid"/>
                      <a:round/>
                      <a:headEnd type="none" w="med" len="med"/>
                      <a:tailEnd type="none" w="med" len="med"/>
                    </a:lnT>
                    <a:lnB w="317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3779">
                <a:tc>
                  <a:txBody>
                    <a:bodyPr/>
                    <a:lstStyle/>
                    <a:p>
                      <a:pPr marR="0" indent="0" algn="l" rtl="0">
                        <a:spcBef>
                          <a:spcPts val="0"/>
                        </a:spcBef>
                        <a:spcAft>
                          <a:spcPts val="0"/>
                        </a:spcAft>
                      </a:pPr>
                      <a:r>
                        <a:rPr lang="fr-FR" sz="1200" b="0" kern="1400" dirty="0">
                          <a:solidFill>
                            <a:srgbClr val="000000"/>
                          </a:solidFill>
                          <a:effectLst/>
                          <a:latin typeface="+mn-lt"/>
                        </a:rPr>
                        <a:t>- Déjeuner et Visites des CHANTIERS NAVALS</a:t>
                      </a:r>
                    </a:p>
                    <a:p>
                      <a:pPr marR="0" indent="0" algn="l" rtl="0">
                        <a:spcBef>
                          <a:spcPts val="0"/>
                        </a:spcBef>
                        <a:spcAft>
                          <a:spcPts val="0"/>
                        </a:spcAft>
                      </a:pPr>
                      <a:r>
                        <a:rPr lang="fr-FR" sz="1200" b="0" kern="1400" dirty="0">
                          <a:solidFill>
                            <a:srgbClr val="000000"/>
                          </a:solidFill>
                          <a:effectLst/>
                          <a:latin typeface="+mn-lt"/>
                        </a:rPr>
                        <a:t> et AIRBUS ( et location bus sur les sites)</a:t>
                      </a:r>
                    </a:p>
                  </a:txBody>
                  <a:tcPr marL="35560" marR="35560" marT="35560" marB="35560">
                    <a:lnL>
                      <a:noFill/>
                    </a:lnL>
                    <a:lnR w="3175" cap="flat" cmpd="sng" algn="ctr">
                      <a:solidFill>
                        <a:srgbClr val="663300"/>
                      </a:solidFill>
                      <a:prstDash val="solid"/>
                      <a:round/>
                      <a:headEnd type="none" w="med" len="med"/>
                      <a:tailEnd type="none" w="med" len="med"/>
                    </a:lnR>
                    <a:lnT>
                      <a:noFill/>
                    </a:lnT>
                    <a:lnB>
                      <a:noFill/>
                    </a:lnB>
                    <a:solidFill>
                      <a:schemeClr val="bg1">
                        <a:lumMod val="95000"/>
                      </a:schemeClr>
                    </a:solidFill>
                  </a:tcPr>
                </a:tc>
                <a:tc>
                  <a:txBody>
                    <a:bodyPr/>
                    <a:lstStyle/>
                    <a:p>
                      <a:pPr marR="0" indent="0" algn="r" rtl="0">
                        <a:spcBef>
                          <a:spcPts val="0"/>
                        </a:spcBef>
                        <a:spcAft>
                          <a:spcPts val="0"/>
                        </a:spcAft>
                      </a:pPr>
                      <a:endParaRPr lang="fr-FR" sz="1000" kern="1400" dirty="0">
                        <a:solidFill>
                          <a:srgbClr val="000000"/>
                        </a:solidFill>
                        <a:effectLst/>
                        <a:latin typeface="Verdana"/>
                      </a:endParaRPr>
                    </a:p>
                    <a:p>
                      <a:pPr marR="0" indent="0" algn="r" rtl="0">
                        <a:spcBef>
                          <a:spcPts val="0"/>
                        </a:spcBef>
                        <a:spcAft>
                          <a:spcPts val="0"/>
                        </a:spcAft>
                      </a:pPr>
                      <a:r>
                        <a:rPr lang="fr-FR" sz="1000" kern="1400" dirty="0">
                          <a:solidFill>
                            <a:srgbClr val="000000"/>
                          </a:solidFill>
                          <a:effectLst/>
                          <a:latin typeface="Verdana"/>
                        </a:rPr>
                        <a:t>……… pers. x </a:t>
                      </a:r>
                      <a:r>
                        <a:rPr lang="fr-FR" sz="1000" b="1" kern="1400" dirty="0">
                          <a:solidFill>
                            <a:srgbClr val="000000"/>
                          </a:solidFill>
                          <a:effectLst/>
                          <a:latin typeface="Verdana"/>
                        </a:rPr>
                        <a:t>60 </a:t>
                      </a:r>
                      <a:r>
                        <a:rPr lang="fr-FR" sz="1000" b="1" kern="1400" dirty="0">
                          <a:solidFill>
                            <a:srgbClr val="000000"/>
                          </a:solidFill>
                          <a:effectLst/>
                          <a:latin typeface="Calibri"/>
                        </a:rPr>
                        <a:t>€</a:t>
                      </a:r>
                      <a:r>
                        <a:rPr lang="fr-FR" sz="1000" b="1" kern="1400" dirty="0">
                          <a:solidFill>
                            <a:srgbClr val="000000"/>
                          </a:solidFill>
                          <a:effectLst/>
                          <a:latin typeface="Verdana"/>
                        </a:rPr>
                        <a:t> </a:t>
                      </a:r>
                      <a:endParaRPr lang="fr-FR" sz="1000" kern="1400" dirty="0">
                        <a:solidFill>
                          <a:srgbClr val="000000"/>
                        </a:solidFill>
                        <a:effectLst/>
                        <a:latin typeface="Times New Roman"/>
                      </a:endParaRPr>
                    </a:p>
                  </a:txBody>
                  <a:tcPr marL="35560" marR="35560" marT="35560" marB="35560">
                    <a:lnL w="3175" cap="flat" cmpd="sng" algn="ctr">
                      <a:solidFill>
                        <a:srgbClr val="663300"/>
                      </a:solidFill>
                      <a:prstDash val="solid"/>
                      <a:round/>
                      <a:headEnd type="none" w="med" len="med"/>
                      <a:tailEnd type="none" w="med" len="med"/>
                    </a:lnL>
                    <a:lnR>
                      <a:noFill/>
                    </a:lnR>
                    <a:lnT w="3175" cap="flat" cmpd="sng" algn="ctr">
                      <a:solidFill>
                        <a:srgbClr val="663300"/>
                      </a:solidFill>
                      <a:prstDash val="solid"/>
                      <a:round/>
                      <a:headEnd type="none" w="med" len="med"/>
                      <a:tailEnd type="none" w="med" len="med"/>
                    </a:lnT>
                    <a:lnB w="3175" cap="flat" cmpd="sng" algn="ctr">
                      <a:solidFill>
                        <a:srgbClr val="663300"/>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fr-FR" sz="1000" kern="1400" dirty="0">
                        <a:solidFill>
                          <a:srgbClr val="000000"/>
                        </a:solidFill>
                        <a:effectLst/>
                        <a:latin typeface="Verdana"/>
                      </a:endParaRPr>
                    </a:p>
                    <a:p>
                      <a:pPr marR="0" indent="0" algn="l" rtl="0">
                        <a:spcBef>
                          <a:spcPts val="0"/>
                        </a:spcBef>
                        <a:spcAft>
                          <a:spcPts val="0"/>
                        </a:spcAft>
                      </a:pPr>
                      <a:r>
                        <a:rPr lang="fr-FR" sz="1000" b="1" kern="1400" dirty="0">
                          <a:solidFill>
                            <a:srgbClr val="000000"/>
                          </a:solidFill>
                          <a:effectLst/>
                          <a:latin typeface="Verdana"/>
                        </a:rPr>
                        <a:t>TTC</a:t>
                      </a:r>
                      <a:r>
                        <a:rPr lang="fr-FR" sz="1000" kern="1400" dirty="0">
                          <a:solidFill>
                            <a:srgbClr val="000000"/>
                          </a:solidFill>
                          <a:effectLst/>
                          <a:latin typeface="Verdana"/>
                        </a:rPr>
                        <a:t> = ………………</a:t>
                      </a:r>
                      <a:endParaRPr lang="fr-FR" sz="1000" kern="1400" dirty="0">
                        <a:solidFill>
                          <a:srgbClr val="000000"/>
                        </a:solidFill>
                        <a:effectLst/>
                        <a:latin typeface="Times New Roman"/>
                      </a:endParaRPr>
                    </a:p>
                  </a:txBody>
                  <a:tcPr marL="35560" marR="35560" marT="35560" marB="35560">
                    <a:lnL>
                      <a:noFill/>
                    </a:lnL>
                    <a:lnR w="3175" cap="flat" cmpd="sng" algn="ctr">
                      <a:solidFill>
                        <a:srgbClr val="663300"/>
                      </a:solidFill>
                      <a:prstDash val="solid"/>
                      <a:round/>
                      <a:headEnd type="none" w="med" len="med"/>
                      <a:tailEnd type="none" w="med" len="med"/>
                    </a:lnR>
                    <a:lnT w="3175" cap="flat" cmpd="sng" algn="ctr">
                      <a:solidFill>
                        <a:srgbClr val="663300"/>
                      </a:solidFill>
                      <a:prstDash val="solid"/>
                      <a:round/>
                      <a:headEnd type="none" w="med" len="med"/>
                      <a:tailEnd type="none" w="med" len="med"/>
                    </a:lnT>
                    <a:lnB w="317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5747">
                <a:tc>
                  <a:txBody>
                    <a:bodyPr/>
                    <a:lstStyle/>
                    <a:p>
                      <a:pPr marR="0" indent="0" algn="ctr" rtl="0">
                        <a:spcBef>
                          <a:spcPts val="0"/>
                        </a:spcBef>
                        <a:spcAft>
                          <a:spcPts val="0"/>
                        </a:spcAft>
                      </a:pPr>
                      <a:r>
                        <a:rPr lang="fr-FR" sz="700" b="1" kern="1400" dirty="0">
                          <a:solidFill>
                            <a:srgbClr val="000000"/>
                          </a:solidFill>
                          <a:effectLst/>
                          <a:latin typeface="Verdana"/>
                        </a:rPr>
                        <a:t>                   </a:t>
                      </a:r>
                      <a:endParaRPr lang="fr-FR" sz="1000" kern="1400" dirty="0">
                        <a:solidFill>
                          <a:srgbClr val="000000"/>
                        </a:solidFill>
                        <a:effectLst/>
                        <a:latin typeface="Times New Roman"/>
                      </a:endParaRPr>
                    </a:p>
                  </a:txBody>
                  <a:tcPr marL="35560" marR="35560" marT="35560" marB="35560">
                    <a:lnL>
                      <a:noFill/>
                    </a:lnL>
                    <a:lnR w="3175" cap="flat" cmpd="sng" algn="ctr">
                      <a:solidFill>
                        <a:srgbClr val="663300"/>
                      </a:solidFill>
                      <a:prstDash val="solid"/>
                      <a:round/>
                      <a:headEnd type="none" w="med" len="med"/>
                      <a:tailEnd type="none" w="med" len="med"/>
                    </a:lnR>
                    <a:lnT>
                      <a:noFill/>
                    </a:lnT>
                    <a:lnB>
                      <a:noFill/>
                    </a:lnB>
                    <a:solidFill>
                      <a:schemeClr val="bg1">
                        <a:lumMod val="95000"/>
                      </a:schemeClr>
                    </a:solidFill>
                  </a:tcPr>
                </a:tc>
                <a:tc>
                  <a:txBody>
                    <a:bodyPr/>
                    <a:lstStyle/>
                    <a:p>
                      <a:pPr marR="0" indent="0" algn="r" rtl="0">
                        <a:spcBef>
                          <a:spcPts val="0"/>
                        </a:spcBef>
                        <a:spcAft>
                          <a:spcPts val="0"/>
                        </a:spcAft>
                      </a:pPr>
                      <a:endParaRPr lang="fr-FR" sz="900" b="1" kern="1400" dirty="0">
                        <a:solidFill>
                          <a:srgbClr val="000000"/>
                        </a:solidFill>
                        <a:effectLst/>
                        <a:latin typeface="Verdana"/>
                      </a:endParaRPr>
                    </a:p>
                    <a:p>
                      <a:pPr marR="0" indent="0" algn="r" rtl="0">
                        <a:spcBef>
                          <a:spcPts val="0"/>
                        </a:spcBef>
                        <a:spcAft>
                          <a:spcPts val="0"/>
                        </a:spcAft>
                      </a:pPr>
                      <a:r>
                        <a:rPr lang="fr-FR" sz="900" b="1" kern="1400" dirty="0">
                          <a:solidFill>
                            <a:srgbClr val="000000"/>
                          </a:solidFill>
                          <a:effectLst/>
                          <a:latin typeface="Verdana"/>
                        </a:rPr>
                        <a:t>TOTAL  A PAYER     </a:t>
                      </a:r>
                      <a:endParaRPr lang="fr-FR" sz="1000" kern="1400" dirty="0">
                        <a:solidFill>
                          <a:srgbClr val="000000"/>
                        </a:solidFill>
                        <a:effectLst/>
                        <a:latin typeface="Times New Roman"/>
                      </a:endParaRPr>
                    </a:p>
                  </a:txBody>
                  <a:tcPr marL="35560" marR="35560" marT="35560" marB="35560">
                    <a:lnL w="3175" cap="flat" cmpd="sng" algn="ctr">
                      <a:solidFill>
                        <a:srgbClr val="663300"/>
                      </a:solidFill>
                      <a:prstDash val="solid"/>
                      <a:round/>
                      <a:headEnd type="none" w="med" len="med"/>
                      <a:tailEnd type="none" w="med" len="med"/>
                    </a:lnL>
                    <a:lnR>
                      <a:noFill/>
                    </a:lnR>
                    <a:lnT w="3175" cap="flat" cmpd="sng" algn="ctr">
                      <a:solidFill>
                        <a:srgbClr val="663300"/>
                      </a:solidFill>
                      <a:prstDash val="solid"/>
                      <a:round/>
                      <a:headEnd type="none" w="med" len="med"/>
                      <a:tailEnd type="none" w="med" len="med"/>
                    </a:lnT>
                    <a:lnB w="3175" cap="flat" cmpd="sng" algn="ctr">
                      <a:solidFill>
                        <a:srgbClr val="663300"/>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fr-FR" sz="800" b="1" kern="1400" dirty="0">
                        <a:solidFill>
                          <a:srgbClr val="000000"/>
                        </a:solidFill>
                        <a:effectLst/>
                        <a:latin typeface="Verdana"/>
                      </a:endParaRPr>
                    </a:p>
                    <a:p>
                      <a:pPr marR="0" indent="0" algn="l" rtl="0">
                        <a:spcBef>
                          <a:spcPts val="0"/>
                        </a:spcBef>
                        <a:spcAft>
                          <a:spcPts val="0"/>
                        </a:spcAft>
                      </a:pPr>
                      <a:r>
                        <a:rPr lang="fr-FR" sz="800" b="1" kern="1400" dirty="0">
                          <a:solidFill>
                            <a:srgbClr val="000000"/>
                          </a:solidFill>
                          <a:effectLst/>
                          <a:latin typeface="Verdana"/>
                        </a:rPr>
                        <a:t>=  </a:t>
                      </a:r>
                      <a:r>
                        <a:rPr lang="fr-FR" sz="1000" kern="1400" dirty="0">
                          <a:solidFill>
                            <a:srgbClr val="000000"/>
                          </a:solidFill>
                          <a:effectLst/>
                          <a:latin typeface="Verdana"/>
                        </a:rPr>
                        <a:t>………………</a:t>
                      </a:r>
                      <a:endParaRPr lang="fr-FR" sz="1000" kern="1400" dirty="0">
                        <a:solidFill>
                          <a:srgbClr val="000000"/>
                        </a:solidFill>
                        <a:effectLst/>
                        <a:latin typeface="Times New Roman"/>
                      </a:endParaRPr>
                    </a:p>
                    <a:p>
                      <a:pPr marR="0" indent="0" algn="r" rtl="0">
                        <a:spcBef>
                          <a:spcPts val="0"/>
                        </a:spcBef>
                        <a:spcAft>
                          <a:spcPts val="0"/>
                        </a:spcAft>
                      </a:pPr>
                      <a:r>
                        <a:rPr lang="fr-FR" sz="800" b="1" kern="1400" dirty="0">
                          <a:solidFill>
                            <a:srgbClr val="000000"/>
                          </a:solidFill>
                          <a:effectLst/>
                          <a:latin typeface="Verdana"/>
                        </a:rPr>
                        <a:t>* Prix net de taxes      </a:t>
                      </a:r>
                      <a:endParaRPr lang="fr-FR" sz="1000" kern="1400" dirty="0">
                        <a:solidFill>
                          <a:srgbClr val="000000"/>
                        </a:solidFill>
                        <a:effectLst/>
                        <a:latin typeface="Times New Roman"/>
                      </a:endParaRPr>
                    </a:p>
                  </a:txBody>
                  <a:tcPr marL="35560" marR="35560" marT="35560" marB="35560">
                    <a:lnL>
                      <a:noFill/>
                    </a:lnL>
                    <a:lnR w="3175" cap="flat" cmpd="sng" algn="ctr">
                      <a:solidFill>
                        <a:srgbClr val="663300"/>
                      </a:solidFill>
                      <a:prstDash val="solid"/>
                      <a:round/>
                      <a:headEnd type="none" w="med" len="med"/>
                      <a:tailEnd type="none" w="med" len="med"/>
                    </a:lnR>
                    <a:lnT w="3175" cap="flat" cmpd="sng" algn="ctr">
                      <a:solidFill>
                        <a:srgbClr val="663300"/>
                      </a:solidFill>
                      <a:prstDash val="solid"/>
                      <a:round/>
                      <a:headEnd type="none" w="med" len="med"/>
                      <a:tailEnd type="none" w="med" len="med"/>
                    </a:lnT>
                    <a:lnB w="317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2" name="Control 2"/>
          <p:cNvSpPr>
            <a:spLocks noChangeArrowheads="1" noChangeShapeType="1"/>
          </p:cNvSpPr>
          <p:nvPr/>
        </p:nvSpPr>
        <p:spPr bwMode="auto">
          <a:xfrm>
            <a:off x="1930400" y="11547475"/>
            <a:ext cx="6351588" cy="1114425"/>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23" name="Text Box 4"/>
          <p:cNvSpPr txBox="1">
            <a:spLocks noChangeArrowheads="1"/>
          </p:cNvSpPr>
          <p:nvPr/>
        </p:nvSpPr>
        <p:spPr bwMode="auto">
          <a:xfrm>
            <a:off x="5887501" y="5445224"/>
            <a:ext cx="3004979" cy="1352145"/>
          </a:xfrm>
          <a:prstGeom prst="rect">
            <a:avLst/>
          </a:prstGeom>
          <a:solidFill>
            <a:srgbClr val="FFFFFF"/>
          </a:solidFill>
          <a:ln w="0" algn="in">
            <a:solidFill>
              <a:srgbClr val="6633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1" i="0" u="none" strike="noStrike" cap="none" normalizeH="0" baseline="0" dirty="0">
                <a:ln>
                  <a:noFill/>
                </a:ln>
                <a:solidFill>
                  <a:srgbClr val="000000"/>
                </a:solidFill>
                <a:effectLst/>
                <a:latin typeface="Verdana" pitchFamily="34" charset="0"/>
                <a:cs typeface="Arial" pitchFamily="34" charset="0"/>
              </a:rPr>
              <a:t>                     </a:t>
            </a:r>
            <a:r>
              <a:rPr kumimoji="0" lang="fr-FR" altLang="fr-FR" sz="700" b="1" i="0" u="sng" strike="noStrike" cap="none" normalizeH="0" baseline="0" dirty="0">
                <a:ln>
                  <a:noFill/>
                </a:ln>
                <a:solidFill>
                  <a:srgbClr val="000000"/>
                </a:solidFill>
                <a:effectLst/>
                <a:latin typeface="Verdana" pitchFamily="34" charset="0"/>
                <a:cs typeface="Arial" pitchFamily="34" charset="0"/>
              </a:rPr>
              <a:t>Cachet / Signature</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27">
            <a:extLst>
              <a:ext uri="{FF2B5EF4-FFF2-40B4-BE49-F238E27FC236}">
                <a16:creationId xmlns:a16="http://schemas.microsoft.com/office/drawing/2014/main" id="{F1DEF8A1-B276-46CE-83D1-234D2D6E8FBE}"/>
              </a:ext>
            </a:extLst>
          </p:cNvPr>
          <p:cNvSpPr/>
          <p:nvPr/>
        </p:nvSpPr>
        <p:spPr>
          <a:xfrm>
            <a:off x="7734202" y="5110401"/>
            <a:ext cx="210163"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A3820FA6-D842-4FCB-A747-1E6049290397}"/>
              </a:ext>
            </a:extLst>
          </p:cNvPr>
          <p:cNvSpPr/>
          <p:nvPr/>
        </p:nvSpPr>
        <p:spPr>
          <a:xfrm>
            <a:off x="8715459" y="5110401"/>
            <a:ext cx="210163"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27F02509-C8F0-4550-8710-F4C55DF29D73}"/>
              </a:ext>
            </a:extLst>
          </p:cNvPr>
          <p:cNvGrpSpPr/>
          <p:nvPr/>
        </p:nvGrpSpPr>
        <p:grpSpPr>
          <a:xfrm>
            <a:off x="8709783" y="4240581"/>
            <a:ext cx="210164" cy="598981"/>
            <a:chOff x="8709783" y="4240581"/>
            <a:chExt cx="210164" cy="598981"/>
          </a:xfrm>
        </p:grpSpPr>
        <p:sp>
          <p:nvSpPr>
            <p:cNvPr id="25" name="Rectangle 24">
              <a:extLst>
                <a:ext uri="{FF2B5EF4-FFF2-40B4-BE49-F238E27FC236}">
                  <a16:creationId xmlns:a16="http://schemas.microsoft.com/office/drawing/2014/main" id="{0F3C375A-6DDF-42F0-B47C-36503278AB25}"/>
                </a:ext>
              </a:extLst>
            </p:cNvPr>
            <p:cNvSpPr/>
            <p:nvPr/>
          </p:nvSpPr>
          <p:spPr>
            <a:xfrm>
              <a:off x="8709783" y="4429589"/>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EB7CB63-4765-4920-8FF6-7CF45D8470D8}"/>
                </a:ext>
              </a:extLst>
            </p:cNvPr>
            <p:cNvSpPr/>
            <p:nvPr/>
          </p:nvSpPr>
          <p:spPr>
            <a:xfrm>
              <a:off x="8709783" y="4633450"/>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F37E2D76-B869-4D41-AD37-DD3C3F299757}"/>
                </a:ext>
              </a:extLst>
            </p:cNvPr>
            <p:cNvSpPr/>
            <p:nvPr/>
          </p:nvSpPr>
          <p:spPr>
            <a:xfrm>
              <a:off x="8709783" y="4240581"/>
              <a:ext cx="207983" cy="19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 name="Rectangle 36">
            <a:extLst>
              <a:ext uri="{FF2B5EF4-FFF2-40B4-BE49-F238E27FC236}">
                <a16:creationId xmlns:a16="http://schemas.microsoft.com/office/drawing/2014/main" id="{F502EE10-FFD8-4A38-99F3-D1DBADD03C7C}"/>
              </a:ext>
            </a:extLst>
          </p:cNvPr>
          <p:cNvSpPr/>
          <p:nvPr/>
        </p:nvSpPr>
        <p:spPr>
          <a:xfrm>
            <a:off x="7728731" y="3115751"/>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04A1088-085D-4543-8C03-6C9804A987A9}"/>
              </a:ext>
            </a:extLst>
          </p:cNvPr>
          <p:cNvSpPr/>
          <p:nvPr/>
        </p:nvSpPr>
        <p:spPr>
          <a:xfrm>
            <a:off x="7728731" y="3676072"/>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536C5FCD-1C58-41D7-AAB1-D5ED3F456B99}"/>
              </a:ext>
            </a:extLst>
          </p:cNvPr>
          <p:cNvSpPr/>
          <p:nvPr/>
        </p:nvSpPr>
        <p:spPr>
          <a:xfrm>
            <a:off x="7730912" y="2763978"/>
            <a:ext cx="207983" cy="19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16CAD9A2-C701-4191-B186-36C18D45F861}"/>
              </a:ext>
            </a:extLst>
          </p:cNvPr>
          <p:cNvSpPr/>
          <p:nvPr/>
        </p:nvSpPr>
        <p:spPr>
          <a:xfrm>
            <a:off x="8709783" y="3138271"/>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BA3BF8E-206C-4EA2-A3CC-524EFC88DD08}"/>
              </a:ext>
            </a:extLst>
          </p:cNvPr>
          <p:cNvSpPr/>
          <p:nvPr/>
        </p:nvSpPr>
        <p:spPr>
          <a:xfrm>
            <a:off x="8709783" y="3676072"/>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717EEFF4-3FCD-4A3F-ACD7-E63592DE0DA1}"/>
              </a:ext>
            </a:extLst>
          </p:cNvPr>
          <p:cNvSpPr/>
          <p:nvPr/>
        </p:nvSpPr>
        <p:spPr>
          <a:xfrm>
            <a:off x="8709783" y="2763978"/>
            <a:ext cx="207983" cy="19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a:extLst>
              <a:ext uri="{FF2B5EF4-FFF2-40B4-BE49-F238E27FC236}">
                <a16:creationId xmlns:a16="http://schemas.microsoft.com/office/drawing/2014/main" id="{9CAAD5DE-6695-4241-865F-CB54A81C84CB}"/>
              </a:ext>
            </a:extLst>
          </p:cNvPr>
          <p:cNvGrpSpPr/>
          <p:nvPr/>
        </p:nvGrpSpPr>
        <p:grpSpPr>
          <a:xfrm>
            <a:off x="7728731" y="4240581"/>
            <a:ext cx="210164" cy="598981"/>
            <a:chOff x="8709783" y="4240581"/>
            <a:chExt cx="210164" cy="598981"/>
          </a:xfrm>
        </p:grpSpPr>
        <p:sp>
          <p:nvSpPr>
            <p:cNvPr id="47" name="Rectangle 46">
              <a:extLst>
                <a:ext uri="{FF2B5EF4-FFF2-40B4-BE49-F238E27FC236}">
                  <a16:creationId xmlns:a16="http://schemas.microsoft.com/office/drawing/2014/main" id="{29656E30-BD62-4237-A718-421ECADC7FA0}"/>
                </a:ext>
              </a:extLst>
            </p:cNvPr>
            <p:cNvSpPr/>
            <p:nvPr/>
          </p:nvSpPr>
          <p:spPr>
            <a:xfrm>
              <a:off x="8709783" y="4429589"/>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53C851A3-98F7-4F49-92A9-1726DA92716A}"/>
                </a:ext>
              </a:extLst>
            </p:cNvPr>
            <p:cNvSpPr/>
            <p:nvPr/>
          </p:nvSpPr>
          <p:spPr>
            <a:xfrm>
              <a:off x="8709783" y="4633450"/>
              <a:ext cx="210164"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78816F3D-EEBA-4FCF-9F7E-786D0DD49D46}"/>
                </a:ext>
              </a:extLst>
            </p:cNvPr>
            <p:cNvSpPr/>
            <p:nvPr/>
          </p:nvSpPr>
          <p:spPr>
            <a:xfrm>
              <a:off x="8709783" y="4240581"/>
              <a:ext cx="207983" cy="19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Rectangle 29">
            <a:extLst>
              <a:ext uri="{FF2B5EF4-FFF2-40B4-BE49-F238E27FC236}">
                <a16:creationId xmlns:a16="http://schemas.microsoft.com/office/drawing/2014/main" id="{859052C4-C3A6-4BF0-81B9-AE38CEF37C6A}"/>
              </a:ext>
            </a:extLst>
          </p:cNvPr>
          <p:cNvSpPr/>
          <p:nvPr/>
        </p:nvSpPr>
        <p:spPr>
          <a:xfrm>
            <a:off x="6156176" y="3882184"/>
            <a:ext cx="504056" cy="206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226983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21266</TotalTime>
  <Words>358</Words>
  <Application>Microsoft Office PowerPoint</Application>
  <PresentationFormat>Affichage à l'écran (4:3)</PresentationFormat>
  <Paragraphs>107</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Arial Black</vt:lpstr>
      <vt:lpstr>Calibri</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vector>
  </TitlesOfParts>
  <Company>UFIMO - AFPIDEM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dc:creator>
  <cp:lastModifiedBy>Valérie Lemaire</cp:lastModifiedBy>
  <cp:revision>135</cp:revision>
  <cp:lastPrinted>2017-03-03T14:47:24Z</cp:lastPrinted>
  <dcterms:created xsi:type="dcterms:W3CDTF">2016-05-02T09:34:00Z</dcterms:created>
  <dcterms:modified xsi:type="dcterms:W3CDTF">2019-03-13T16:14:02Z</dcterms:modified>
</cp:coreProperties>
</file>